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2" r:id="rId1"/>
  </p:sldMasterIdLst>
  <p:sldIdLst>
    <p:sldId id="256" r:id="rId2"/>
    <p:sldId id="257" r:id="rId3"/>
    <p:sldId id="259" r:id="rId4"/>
    <p:sldId id="260" r:id="rId5"/>
    <p:sldId id="261" r:id="rId6"/>
    <p:sldId id="262" r:id="rId7"/>
    <p:sldId id="263" r:id="rId8"/>
    <p:sldId id="272" r:id="rId9"/>
    <p:sldId id="268" r:id="rId10"/>
    <p:sldId id="267" r:id="rId11"/>
    <p:sldId id="269" r:id="rId12"/>
    <p:sldId id="278" r:id="rId13"/>
    <p:sldId id="270" r:id="rId14"/>
    <p:sldId id="271" r:id="rId15"/>
    <p:sldId id="276" r:id="rId16"/>
    <p:sldId id="277" r:id="rId17"/>
    <p:sldId id="279" r:id="rId18"/>
    <p:sldId id="280" r:id="rId19"/>
    <p:sldId id="284" r:id="rId20"/>
    <p:sldId id="286" r:id="rId21"/>
    <p:sldId id="281" r:id="rId22"/>
    <p:sldId id="282" r:id="rId23"/>
    <p:sldId id="285" r:id="rId24"/>
    <p:sldId id="273" r:id="rId25"/>
    <p:sldId id="292" r:id="rId26"/>
    <p:sldId id="274" r:id="rId27"/>
    <p:sldId id="291" r:id="rId28"/>
    <p:sldId id="275" r:id="rId29"/>
    <p:sldId id="290" r:id="rId30"/>
    <p:sldId id="293" r:id="rId31"/>
    <p:sldId id="294" r:id="rId32"/>
    <p:sldId id="287" r:id="rId33"/>
    <p:sldId id="289"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660"/>
  </p:normalViewPr>
  <p:slideViewPr>
    <p:cSldViewPr snapToGrid="0">
      <p:cViewPr varScale="1">
        <p:scale>
          <a:sx n="96" d="100"/>
          <a:sy n="96" d="100"/>
        </p:scale>
        <p:origin x="96" y="8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E88DD-CEFC-48F6-8004-FF7199C37E2B}" type="doc">
      <dgm:prSet loTypeId="urn:microsoft.com/office/officeart/2008/layout/CircleAccentTimeline" loCatId="process" qsTypeId="urn:microsoft.com/office/officeart/2005/8/quickstyle/simple4" qsCatId="simple" csTypeId="urn:microsoft.com/office/officeart/2005/8/colors/accent2_2" csCatId="accent2" phldr="1"/>
      <dgm:spPr/>
      <dgm:t>
        <a:bodyPr/>
        <a:lstStyle/>
        <a:p>
          <a:endParaRPr lang="en-US"/>
        </a:p>
      </dgm:t>
    </dgm:pt>
    <dgm:pt modelId="{4519D608-C977-429B-93BD-FA0783617A4F}">
      <dgm:prSet phldrT="[Text]"/>
      <dgm:spPr/>
      <dgm:t>
        <a:bodyPr/>
        <a:lstStyle/>
        <a:p>
          <a:r>
            <a:rPr lang="en-US" dirty="0" smtClean="0">
              <a:solidFill>
                <a:schemeClr val="bg1"/>
              </a:solidFill>
              <a:latin typeface="Roboto" pitchFamily="2" charset="0"/>
              <a:ea typeface="Roboto" pitchFamily="2" charset="0"/>
            </a:rPr>
            <a:t>Mine Detected!</a:t>
          </a:r>
          <a:endParaRPr lang="en-US" dirty="0">
            <a:solidFill>
              <a:schemeClr val="bg1"/>
            </a:solidFill>
            <a:latin typeface="Roboto" pitchFamily="2" charset="0"/>
            <a:ea typeface="Roboto" pitchFamily="2" charset="0"/>
          </a:endParaRPr>
        </a:p>
      </dgm:t>
    </dgm:pt>
    <dgm:pt modelId="{3CCCA7A6-EC86-4CDC-8A20-248842C0FBA7}" type="parTrans" cxnId="{C919C185-4C0E-479D-AB0A-EF8DB9F1776A}">
      <dgm:prSet/>
      <dgm:spPr/>
      <dgm:t>
        <a:bodyPr/>
        <a:lstStyle/>
        <a:p>
          <a:endParaRPr lang="en-US"/>
        </a:p>
      </dgm:t>
    </dgm:pt>
    <dgm:pt modelId="{588FBDD3-549C-4599-B51D-BC1C7AA2F76E}" type="sibTrans" cxnId="{C919C185-4C0E-479D-AB0A-EF8DB9F1776A}">
      <dgm:prSet/>
      <dgm:spPr/>
      <dgm:t>
        <a:bodyPr/>
        <a:lstStyle/>
        <a:p>
          <a:endParaRPr lang="en-US"/>
        </a:p>
      </dgm:t>
    </dgm:pt>
    <dgm:pt modelId="{EEDFB819-BF7E-4C8C-9A54-93A564C91904}">
      <dgm:prSet phldrT="[Text]"/>
      <dgm:spPr/>
      <dgm:t>
        <a:bodyPr/>
        <a:lstStyle/>
        <a:p>
          <a:r>
            <a:rPr lang="en-US" dirty="0" smtClean="0">
              <a:solidFill>
                <a:schemeClr val="bg1"/>
              </a:solidFill>
              <a:latin typeface="Roboto" pitchFamily="2" charset="0"/>
              <a:ea typeface="Roboto" pitchFamily="2" charset="0"/>
            </a:rPr>
            <a:t>5 Volts are output to </a:t>
          </a:r>
          <a:r>
            <a:rPr lang="en-US" dirty="0" err="1" smtClean="0">
              <a:solidFill>
                <a:schemeClr val="bg1"/>
              </a:solidFill>
              <a:latin typeface="Roboto" pitchFamily="2" charset="0"/>
              <a:ea typeface="Roboto" pitchFamily="2" charset="0"/>
            </a:rPr>
            <a:t>Arduino</a:t>
          </a:r>
          <a:endParaRPr lang="en-US" dirty="0">
            <a:solidFill>
              <a:schemeClr val="bg1"/>
            </a:solidFill>
            <a:latin typeface="Roboto" pitchFamily="2" charset="0"/>
            <a:ea typeface="Roboto" pitchFamily="2" charset="0"/>
          </a:endParaRPr>
        </a:p>
      </dgm:t>
    </dgm:pt>
    <dgm:pt modelId="{DC120707-FA8B-4CA5-BEA8-B0FAF40E9889}" type="parTrans" cxnId="{4FCF0EAA-B987-449D-AC29-9EC8F2B96315}">
      <dgm:prSet/>
      <dgm:spPr/>
      <dgm:t>
        <a:bodyPr/>
        <a:lstStyle/>
        <a:p>
          <a:endParaRPr lang="en-US"/>
        </a:p>
      </dgm:t>
    </dgm:pt>
    <dgm:pt modelId="{7CD023FC-35BF-4C28-B516-0665492F5B85}" type="sibTrans" cxnId="{4FCF0EAA-B987-449D-AC29-9EC8F2B96315}">
      <dgm:prSet/>
      <dgm:spPr/>
      <dgm:t>
        <a:bodyPr/>
        <a:lstStyle/>
        <a:p>
          <a:endParaRPr lang="en-US"/>
        </a:p>
      </dgm:t>
    </dgm:pt>
    <dgm:pt modelId="{C921EC9F-8079-4F94-A0B8-E01152069023}">
      <dgm:prSet phldrT="[Text]" custT="1"/>
      <dgm:spPr/>
      <dgm:t>
        <a:bodyPr/>
        <a:lstStyle/>
        <a:p>
          <a:r>
            <a:rPr lang="en-US" sz="1400" dirty="0" err="1" smtClean="0">
              <a:solidFill>
                <a:schemeClr val="bg1"/>
              </a:solidFill>
              <a:latin typeface="Roboto" pitchFamily="2" charset="0"/>
              <a:ea typeface="Roboto" pitchFamily="2" charset="0"/>
            </a:rPr>
            <a:t>Arduino</a:t>
          </a:r>
          <a:r>
            <a:rPr lang="en-US" sz="1400" dirty="0" smtClean="0">
              <a:solidFill>
                <a:schemeClr val="bg1"/>
              </a:solidFill>
              <a:latin typeface="Roboto" pitchFamily="2" charset="0"/>
              <a:ea typeface="Roboto" pitchFamily="2" charset="0"/>
            </a:rPr>
            <a:t> is immediately alerted after receiving Voltage at its analog read pin and therefore goes on to obtain GPS data</a:t>
          </a:r>
          <a:endParaRPr lang="en-US" sz="1400" dirty="0">
            <a:solidFill>
              <a:schemeClr val="bg1"/>
            </a:solidFill>
          </a:endParaRPr>
        </a:p>
      </dgm:t>
    </dgm:pt>
    <dgm:pt modelId="{F8954487-2C87-4D28-8D1E-1A7F2DF87D0D}" type="parTrans" cxnId="{D8485225-D277-4E1F-8B05-6E87F848EAD0}">
      <dgm:prSet/>
      <dgm:spPr/>
      <dgm:t>
        <a:bodyPr/>
        <a:lstStyle/>
        <a:p>
          <a:endParaRPr lang="en-US"/>
        </a:p>
      </dgm:t>
    </dgm:pt>
    <dgm:pt modelId="{B3E7D074-FF3E-49FB-BA42-4C4E1352697E}" type="sibTrans" cxnId="{D8485225-D277-4E1F-8B05-6E87F848EAD0}">
      <dgm:prSet/>
      <dgm:spPr/>
      <dgm:t>
        <a:bodyPr/>
        <a:lstStyle/>
        <a:p>
          <a:endParaRPr lang="en-US"/>
        </a:p>
      </dgm:t>
    </dgm:pt>
    <dgm:pt modelId="{39C559D7-7195-4481-8B95-6379C056EB6D}">
      <dgm:prSet phldrT="[Text]"/>
      <dgm:spPr/>
      <dgm:t>
        <a:bodyPr/>
        <a:lstStyle/>
        <a:p>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receives GPS data and sends them to nRF24L01 (Wireless) to be sent to the Master.</a:t>
          </a:r>
          <a:endParaRPr lang="en-US" dirty="0">
            <a:solidFill>
              <a:schemeClr val="bg1"/>
            </a:solidFill>
            <a:latin typeface="Roboto" pitchFamily="2" charset="0"/>
            <a:ea typeface="Roboto" pitchFamily="2" charset="0"/>
          </a:endParaRPr>
        </a:p>
      </dgm:t>
    </dgm:pt>
    <dgm:pt modelId="{E313248E-C1D9-4208-80A3-310A17C51DCB}" type="parTrans" cxnId="{EEBC02DE-FB11-49F5-A741-F32DF19E3BCA}">
      <dgm:prSet/>
      <dgm:spPr/>
      <dgm:t>
        <a:bodyPr/>
        <a:lstStyle/>
        <a:p>
          <a:endParaRPr lang="en-US"/>
        </a:p>
      </dgm:t>
    </dgm:pt>
    <dgm:pt modelId="{7206B99B-DC1E-4DCF-99A3-4CAD0A7B4F9E}" type="sibTrans" cxnId="{EEBC02DE-FB11-49F5-A741-F32DF19E3BCA}">
      <dgm:prSet/>
      <dgm:spPr/>
      <dgm:t>
        <a:bodyPr/>
        <a:lstStyle/>
        <a:p>
          <a:endParaRPr lang="en-US"/>
        </a:p>
      </dgm:t>
    </dgm:pt>
    <dgm:pt modelId="{FCB542DF-F484-4879-9174-4C55867AB67D}">
      <dgm:prSet phldrT="[Text]"/>
      <dgm:spPr/>
      <dgm:t>
        <a:bodyPr/>
        <a:lstStyle/>
        <a:p>
          <a:r>
            <a:rPr lang="en-US" dirty="0" smtClean="0">
              <a:solidFill>
                <a:schemeClr val="bg1"/>
              </a:solidFill>
              <a:latin typeface="Roboto" pitchFamily="2" charset="0"/>
              <a:ea typeface="Roboto" pitchFamily="2" charset="0"/>
            </a:rPr>
            <a:t>Wireless Module sends these data to the Master letting it know about the mine and it’s location.</a:t>
          </a:r>
          <a:endParaRPr lang="en-US" dirty="0">
            <a:solidFill>
              <a:schemeClr val="bg1"/>
            </a:solidFill>
            <a:latin typeface="Roboto" pitchFamily="2" charset="0"/>
            <a:ea typeface="Roboto" pitchFamily="2" charset="0"/>
          </a:endParaRPr>
        </a:p>
      </dgm:t>
    </dgm:pt>
    <dgm:pt modelId="{CA0F935B-8EAA-4C7C-A1AF-1AB6718E5D4E}" type="parTrans" cxnId="{3C20C774-02B9-4DB8-9AC5-CAEA0FDBDE63}">
      <dgm:prSet/>
      <dgm:spPr/>
      <dgm:t>
        <a:bodyPr/>
        <a:lstStyle/>
        <a:p>
          <a:endParaRPr lang="en-US"/>
        </a:p>
      </dgm:t>
    </dgm:pt>
    <dgm:pt modelId="{901DF922-7F82-4644-962D-4022982F3D2C}" type="sibTrans" cxnId="{3C20C774-02B9-4DB8-9AC5-CAEA0FDBDE63}">
      <dgm:prSet/>
      <dgm:spPr/>
      <dgm:t>
        <a:bodyPr/>
        <a:lstStyle/>
        <a:p>
          <a:endParaRPr lang="en-US"/>
        </a:p>
      </dgm:t>
    </dgm:pt>
    <dgm:pt modelId="{C9BB1548-5116-401D-B092-2A4CB68755C8}">
      <dgm:prSet phldrT="[Text]" custT="1"/>
      <dgm:spPr/>
      <dgm:t>
        <a:bodyPr/>
        <a:lstStyle/>
        <a:p>
          <a:r>
            <a:rPr lang="en-US" sz="1400" dirty="0" smtClean="0">
              <a:solidFill>
                <a:schemeClr val="bg1"/>
              </a:solidFill>
              <a:latin typeface="Roboto" pitchFamily="2" charset="0"/>
              <a:ea typeface="Roboto" pitchFamily="2" charset="0"/>
            </a:rPr>
            <a:t>As the final step the Computer processes these data and </a:t>
          </a:r>
          <a:r>
            <a:rPr lang="en-US" sz="1400" dirty="0" err="1" smtClean="0">
              <a:solidFill>
                <a:schemeClr val="bg1"/>
              </a:solidFill>
              <a:latin typeface="Roboto" pitchFamily="2" charset="0"/>
              <a:ea typeface="Roboto" pitchFamily="2" charset="0"/>
            </a:rPr>
            <a:t>pinnes</a:t>
          </a:r>
          <a:r>
            <a:rPr lang="en-US" sz="1400" dirty="0" smtClean="0">
              <a:solidFill>
                <a:schemeClr val="bg1"/>
              </a:solidFill>
              <a:latin typeface="Roboto" pitchFamily="2" charset="0"/>
              <a:ea typeface="Roboto" pitchFamily="2" charset="0"/>
            </a:rPr>
            <a:t> the location of mine accordingly. </a:t>
          </a:r>
          <a:endParaRPr lang="en-US" sz="1400" dirty="0">
            <a:solidFill>
              <a:schemeClr val="bg1"/>
            </a:solidFill>
            <a:latin typeface="Roboto" pitchFamily="2" charset="0"/>
            <a:ea typeface="Roboto" pitchFamily="2" charset="0"/>
          </a:endParaRPr>
        </a:p>
      </dgm:t>
    </dgm:pt>
    <dgm:pt modelId="{E72B7BCD-732B-4BAF-9F51-27DE71AF6002}" type="parTrans" cxnId="{F251BF21-21BE-49F7-855B-031BFAE39352}">
      <dgm:prSet/>
      <dgm:spPr/>
      <dgm:t>
        <a:bodyPr/>
        <a:lstStyle/>
        <a:p>
          <a:endParaRPr lang="en-US"/>
        </a:p>
      </dgm:t>
    </dgm:pt>
    <dgm:pt modelId="{6EE6A5E5-CA35-4C29-8CC0-1B627AC9C115}" type="sibTrans" cxnId="{F251BF21-21BE-49F7-855B-031BFAE39352}">
      <dgm:prSet/>
      <dgm:spPr/>
      <dgm:t>
        <a:bodyPr/>
        <a:lstStyle/>
        <a:p>
          <a:endParaRPr lang="en-US"/>
        </a:p>
      </dgm:t>
    </dgm:pt>
    <dgm:pt modelId="{4E1704AA-44A7-4088-ADD2-B727524BDBC0}" type="pres">
      <dgm:prSet presAssocID="{4DAE88DD-CEFC-48F6-8004-FF7199C37E2B}" presName="Name0" presStyleCnt="0">
        <dgm:presLayoutVars>
          <dgm:dir/>
        </dgm:presLayoutVars>
      </dgm:prSet>
      <dgm:spPr/>
      <dgm:t>
        <a:bodyPr/>
        <a:lstStyle/>
        <a:p>
          <a:endParaRPr lang="en-US"/>
        </a:p>
      </dgm:t>
    </dgm:pt>
    <dgm:pt modelId="{90225124-43BE-482A-A840-41C218A2FC73}" type="pres">
      <dgm:prSet presAssocID="{4519D608-C977-429B-93BD-FA0783617A4F}" presName="parComposite" presStyleCnt="0"/>
      <dgm:spPr/>
      <dgm:t>
        <a:bodyPr/>
        <a:lstStyle/>
        <a:p>
          <a:endParaRPr lang="en-US"/>
        </a:p>
      </dgm:t>
    </dgm:pt>
    <dgm:pt modelId="{3E779952-CFA9-482B-BDB5-7D493200FD63}" type="pres">
      <dgm:prSet presAssocID="{4519D608-C977-429B-93BD-FA0783617A4F}" presName="parBigCircle" presStyleLbl="node0" presStyleIdx="0" presStyleCnt="3"/>
      <dgm:spPr/>
      <dgm:t>
        <a:bodyPr/>
        <a:lstStyle/>
        <a:p>
          <a:endParaRPr lang="en-US"/>
        </a:p>
      </dgm:t>
    </dgm:pt>
    <dgm:pt modelId="{BFC3A836-FF99-4BE7-9196-D877A0D466E0}" type="pres">
      <dgm:prSet presAssocID="{4519D608-C977-429B-93BD-FA0783617A4F}" presName="parTx" presStyleLbl="revTx" presStyleIdx="0" presStyleCnt="9"/>
      <dgm:spPr/>
      <dgm:t>
        <a:bodyPr/>
        <a:lstStyle/>
        <a:p>
          <a:endParaRPr lang="en-US"/>
        </a:p>
      </dgm:t>
    </dgm:pt>
    <dgm:pt modelId="{18E2C58D-7103-4012-B875-10BC3C0CEA0C}" type="pres">
      <dgm:prSet presAssocID="{4519D608-C977-429B-93BD-FA0783617A4F}" presName="bSpace" presStyleCnt="0"/>
      <dgm:spPr/>
      <dgm:t>
        <a:bodyPr/>
        <a:lstStyle/>
        <a:p>
          <a:endParaRPr lang="en-US"/>
        </a:p>
      </dgm:t>
    </dgm:pt>
    <dgm:pt modelId="{20C30597-EBA6-4159-A08D-17026F325E25}" type="pres">
      <dgm:prSet presAssocID="{4519D608-C977-429B-93BD-FA0783617A4F}" presName="parBackupNorm" presStyleCnt="0"/>
      <dgm:spPr/>
      <dgm:t>
        <a:bodyPr/>
        <a:lstStyle/>
        <a:p>
          <a:endParaRPr lang="en-US"/>
        </a:p>
      </dgm:t>
    </dgm:pt>
    <dgm:pt modelId="{0476DC9C-16EB-4307-9F3F-D95EF6754316}" type="pres">
      <dgm:prSet presAssocID="{588FBDD3-549C-4599-B51D-BC1C7AA2F76E}" presName="parSpace" presStyleCnt="0"/>
      <dgm:spPr/>
      <dgm:t>
        <a:bodyPr/>
        <a:lstStyle/>
        <a:p>
          <a:endParaRPr lang="en-US"/>
        </a:p>
      </dgm:t>
    </dgm:pt>
    <dgm:pt modelId="{2C271C6E-2A64-43A1-A954-911A5FD5DDF8}" type="pres">
      <dgm:prSet presAssocID="{EEDFB819-BF7E-4C8C-9A54-93A564C91904}" presName="desBackupLeftNorm" presStyleCnt="0"/>
      <dgm:spPr/>
      <dgm:t>
        <a:bodyPr/>
        <a:lstStyle/>
        <a:p>
          <a:endParaRPr lang="en-US"/>
        </a:p>
      </dgm:t>
    </dgm:pt>
    <dgm:pt modelId="{F4FA31DF-0364-40DE-A230-4887904331DC}" type="pres">
      <dgm:prSet presAssocID="{EEDFB819-BF7E-4C8C-9A54-93A564C91904}" presName="desComposite" presStyleCnt="0"/>
      <dgm:spPr/>
      <dgm:t>
        <a:bodyPr/>
        <a:lstStyle/>
        <a:p>
          <a:endParaRPr lang="en-US"/>
        </a:p>
      </dgm:t>
    </dgm:pt>
    <dgm:pt modelId="{B77F6068-5E58-429F-9D8B-901E6B9D90FC}" type="pres">
      <dgm:prSet presAssocID="{EEDFB819-BF7E-4C8C-9A54-93A564C91904}" presName="desCircle" presStyleLbl="node1" presStyleIdx="0" presStyleCnt="3"/>
      <dgm:spPr/>
      <dgm:t>
        <a:bodyPr/>
        <a:lstStyle/>
        <a:p>
          <a:endParaRPr lang="en-US"/>
        </a:p>
      </dgm:t>
    </dgm:pt>
    <dgm:pt modelId="{A9EAF26D-B287-49E9-A286-A25C7D5DB3E8}" type="pres">
      <dgm:prSet presAssocID="{EEDFB819-BF7E-4C8C-9A54-93A564C91904}" presName="chTx" presStyleLbl="revTx" presStyleIdx="1" presStyleCnt="9"/>
      <dgm:spPr/>
      <dgm:t>
        <a:bodyPr/>
        <a:lstStyle/>
        <a:p>
          <a:endParaRPr lang="en-US"/>
        </a:p>
      </dgm:t>
    </dgm:pt>
    <dgm:pt modelId="{10E0991A-6903-43DE-8C88-40B0D0A32CEB}" type="pres">
      <dgm:prSet presAssocID="{EEDFB819-BF7E-4C8C-9A54-93A564C91904}" presName="desTx" presStyleLbl="revTx" presStyleIdx="2" presStyleCnt="9">
        <dgm:presLayoutVars>
          <dgm:bulletEnabled val="1"/>
        </dgm:presLayoutVars>
      </dgm:prSet>
      <dgm:spPr/>
      <dgm:t>
        <a:bodyPr/>
        <a:lstStyle/>
        <a:p>
          <a:endParaRPr lang="en-US"/>
        </a:p>
      </dgm:t>
    </dgm:pt>
    <dgm:pt modelId="{3D228DC7-974F-4A75-8CBC-27B94E8B826D}" type="pres">
      <dgm:prSet presAssocID="{EEDFB819-BF7E-4C8C-9A54-93A564C91904}" presName="desBackupRightNorm" presStyleCnt="0"/>
      <dgm:spPr/>
      <dgm:t>
        <a:bodyPr/>
        <a:lstStyle/>
        <a:p>
          <a:endParaRPr lang="en-US"/>
        </a:p>
      </dgm:t>
    </dgm:pt>
    <dgm:pt modelId="{6B5EAE64-7DC7-4318-9E85-8B4105E6A348}" type="pres">
      <dgm:prSet presAssocID="{7CD023FC-35BF-4C28-B516-0665492F5B85}" presName="desSpace" presStyleCnt="0"/>
      <dgm:spPr/>
      <dgm:t>
        <a:bodyPr/>
        <a:lstStyle/>
        <a:p>
          <a:endParaRPr lang="en-US"/>
        </a:p>
      </dgm:t>
    </dgm:pt>
    <dgm:pt modelId="{EE4F329C-99C2-454E-A44F-683EBF62C266}" type="pres">
      <dgm:prSet presAssocID="{C921EC9F-8079-4F94-A0B8-E01152069023}" presName="parComposite" presStyleCnt="0"/>
      <dgm:spPr/>
      <dgm:t>
        <a:bodyPr/>
        <a:lstStyle/>
        <a:p>
          <a:endParaRPr lang="en-US"/>
        </a:p>
      </dgm:t>
    </dgm:pt>
    <dgm:pt modelId="{0FC022A3-F94F-4F11-A908-FF6599738F50}" type="pres">
      <dgm:prSet presAssocID="{C921EC9F-8079-4F94-A0B8-E01152069023}" presName="parBigCircle" presStyleLbl="node0" presStyleIdx="1" presStyleCnt="3"/>
      <dgm:spPr/>
      <dgm:t>
        <a:bodyPr/>
        <a:lstStyle/>
        <a:p>
          <a:endParaRPr lang="en-US"/>
        </a:p>
      </dgm:t>
    </dgm:pt>
    <dgm:pt modelId="{10A7528D-BA9B-4DC2-82A3-08965D430EFB}" type="pres">
      <dgm:prSet presAssocID="{C921EC9F-8079-4F94-A0B8-E01152069023}" presName="parTx" presStyleLbl="revTx" presStyleIdx="3" presStyleCnt="9" custLinFactNeighborX="4344" custLinFactNeighborY="-5605"/>
      <dgm:spPr/>
      <dgm:t>
        <a:bodyPr/>
        <a:lstStyle/>
        <a:p>
          <a:endParaRPr lang="en-US"/>
        </a:p>
      </dgm:t>
    </dgm:pt>
    <dgm:pt modelId="{3936AF2A-B8B9-4C28-9937-8FA8038C747A}" type="pres">
      <dgm:prSet presAssocID="{C921EC9F-8079-4F94-A0B8-E01152069023}" presName="bSpace" presStyleCnt="0"/>
      <dgm:spPr/>
      <dgm:t>
        <a:bodyPr/>
        <a:lstStyle/>
        <a:p>
          <a:endParaRPr lang="en-US"/>
        </a:p>
      </dgm:t>
    </dgm:pt>
    <dgm:pt modelId="{D9F66E93-DB2A-43E2-B827-B266CF8EF9E2}" type="pres">
      <dgm:prSet presAssocID="{C921EC9F-8079-4F94-A0B8-E01152069023}" presName="parBackupNorm" presStyleCnt="0"/>
      <dgm:spPr/>
      <dgm:t>
        <a:bodyPr/>
        <a:lstStyle/>
        <a:p>
          <a:endParaRPr lang="en-US"/>
        </a:p>
      </dgm:t>
    </dgm:pt>
    <dgm:pt modelId="{1CBD8011-0517-410E-BBE3-D216F5B2C85A}" type="pres">
      <dgm:prSet presAssocID="{B3E7D074-FF3E-49FB-BA42-4C4E1352697E}" presName="parSpace" presStyleCnt="0"/>
      <dgm:spPr/>
      <dgm:t>
        <a:bodyPr/>
        <a:lstStyle/>
        <a:p>
          <a:endParaRPr lang="en-US"/>
        </a:p>
      </dgm:t>
    </dgm:pt>
    <dgm:pt modelId="{F41E81D0-6521-43B6-9451-4FD2BDB327A5}" type="pres">
      <dgm:prSet presAssocID="{39C559D7-7195-4481-8B95-6379C056EB6D}" presName="desBackupLeftNorm" presStyleCnt="0"/>
      <dgm:spPr/>
      <dgm:t>
        <a:bodyPr/>
        <a:lstStyle/>
        <a:p>
          <a:endParaRPr lang="en-US"/>
        </a:p>
      </dgm:t>
    </dgm:pt>
    <dgm:pt modelId="{99DBA13D-B0E1-4938-983B-0D1143BE31C4}" type="pres">
      <dgm:prSet presAssocID="{39C559D7-7195-4481-8B95-6379C056EB6D}" presName="desComposite" presStyleCnt="0"/>
      <dgm:spPr/>
      <dgm:t>
        <a:bodyPr/>
        <a:lstStyle/>
        <a:p>
          <a:endParaRPr lang="en-US"/>
        </a:p>
      </dgm:t>
    </dgm:pt>
    <dgm:pt modelId="{2046F725-6D27-44B4-9127-BA04126D4ABA}" type="pres">
      <dgm:prSet presAssocID="{39C559D7-7195-4481-8B95-6379C056EB6D}" presName="desCircle" presStyleLbl="node1" presStyleIdx="1" presStyleCnt="3"/>
      <dgm:spPr/>
      <dgm:t>
        <a:bodyPr/>
        <a:lstStyle/>
        <a:p>
          <a:endParaRPr lang="en-US"/>
        </a:p>
      </dgm:t>
    </dgm:pt>
    <dgm:pt modelId="{41646AD9-DF60-475A-99D2-4CDC072862C2}" type="pres">
      <dgm:prSet presAssocID="{39C559D7-7195-4481-8B95-6379C056EB6D}" presName="chTx" presStyleLbl="revTx" presStyleIdx="4" presStyleCnt="9" custLinFactNeighborX="3664" custLinFactNeighborY="355"/>
      <dgm:spPr/>
      <dgm:t>
        <a:bodyPr/>
        <a:lstStyle/>
        <a:p>
          <a:endParaRPr lang="en-US"/>
        </a:p>
      </dgm:t>
    </dgm:pt>
    <dgm:pt modelId="{F30C99DE-E8FE-4AF3-AC1E-5F7559418A27}" type="pres">
      <dgm:prSet presAssocID="{39C559D7-7195-4481-8B95-6379C056EB6D}" presName="desTx" presStyleLbl="revTx" presStyleIdx="5" presStyleCnt="9">
        <dgm:presLayoutVars>
          <dgm:bulletEnabled val="1"/>
        </dgm:presLayoutVars>
      </dgm:prSet>
      <dgm:spPr/>
      <dgm:t>
        <a:bodyPr/>
        <a:lstStyle/>
        <a:p>
          <a:endParaRPr lang="en-US"/>
        </a:p>
      </dgm:t>
    </dgm:pt>
    <dgm:pt modelId="{46B6A812-0CD3-483F-B815-0FF424E8776A}" type="pres">
      <dgm:prSet presAssocID="{39C559D7-7195-4481-8B95-6379C056EB6D}" presName="desBackupRightNorm" presStyleCnt="0"/>
      <dgm:spPr/>
      <dgm:t>
        <a:bodyPr/>
        <a:lstStyle/>
        <a:p>
          <a:endParaRPr lang="en-US"/>
        </a:p>
      </dgm:t>
    </dgm:pt>
    <dgm:pt modelId="{FFC33F6E-96FB-41E2-BF60-271E2D4DC0BB}" type="pres">
      <dgm:prSet presAssocID="{7206B99B-DC1E-4DCF-99A3-4CAD0A7B4F9E}" presName="desSpace" presStyleCnt="0"/>
      <dgm:spPr/>
      <dgm:t>
        <a:bodyPr/>
        <a:lstStyle/>
        <a:p>
          <a:endParaRPr lang="en-US"/>
        </a:p>
      </dgm:t>
    </dgm:pt>
    <dgm:pt modelId="{C3E7A333-0DE4-4ECC-B165-68F485068B42}" type="pres">
      <dgm:prSet presAssocID="{FCB542DF-F484-4879-9174-4C55867AB67D}" presName="desBackupLeftNorm" presStyleCnt="0"/>
      <dgm:spPr/>
      <dgm:t>
        <a:bodyPr/>
        <a:lstStyle/>
        <a:p>
          <a:endParaRPr lang="en-US"/>
        </a:p>
      </dgm:t>
    </dgm:pt>
    <dgm:pt modelId="{8423BF94-3BD5-4634-BE73-ECF1491EE291}" type="pres">
      <dgm:prSet presAssocID="{FCB542DF-F484-4879-9174-4C55867AB67D}" presName="desComposite" presStyleCnt="0"/>
      <dgm:spPr/>
      <dgm:t>
        <a:bodyPr/>
        <a:lstStyle/>
        <a:p>
          <a:endParaRPr lang="en-US"/>
        </a:p>
      </dgm:t>
    </dgm:pt>
    <dgm:pt modelId="{3978072F-4737-445F-89A8-CD6613C92401}" type="pres">
      <dgm:prSet presAssocID="{FCB542DF-F484-4879-9174-4C55867AB67D}" presName="desCircle" presStyleLbl="node1" presStyleIdx="2" presStyleCnt="3"/>
      <dgm:spPr/>
      <dgm:t>
        <a:bodyPr/>
        <a:lstStyle/>
        <a:p>
          <a:endParaRPr lang="en-US"/>
        </a:p>
      </dgm:t>
    </dgm:pt>
    <dgm:pt modelId="{7BA9417B-B75B-4FB6-9DF6-56EEA9A7A5B9}" type="pres">
      <dgm:prSet presAssocID="{FCB542DF-F484-4879-9174-4C55867AB67D}" presName="chTx" presStyleLbl="revTx" presStyleIdx="6" presStyleCnt="9" custLinFactNeighborX="2290" custLinFactNeighborY="1420"/>
      <dgm:spPr/>
      <dgm:t>
        <a:bodyPr/>
        <a:lstStyle/>
        <a:p>
          <a:endParaRPr lang="en-US"/>
        </a:p>
      </dgm:t>
    </dgm:pt>
    <dgm:pt modelId="{B6CE3F5C-79B1-4E2D-872C-E58142AFBA07}" type="pres">
      <dgm:prSet presAssocID="{FCB542DF-F484-4879-9174-4C55867AB67D}" presName="desTx" presStyleLbl="revTx" presStyleIdx="7" presStyleCnt="9">
        <dgm:presLayoutVars>
          <dgm:bulletEnabled val="1"/>
        </dgm:presLayoutVars>
      </dgm:prSet>
      <dgm:spPr/>
      <dgm:t>
        <a:bodyPr/>
        <a:lstStyle/>
        <a:p>
          <a:endParaRPr lang="en-US"/>
        </a:p>
      </dgm:t>
    </dgm:pt>
    <dgm:pt modelId="{F9B7F56F-1797-473A-8DD9-6CBB688EBB65}" type="pres">
      <dgm:prSet presAssocID="{FCB542DF-F484-4879-9174-4C55867AB67D}" presName="desBackupRightNorm" presStyleCnt="0"/>
      <dgm:spPr/>
      <dgm:t>
        <a:bodyPr/>
        <a:lstStyle/>
        <a:p>
          <a:endParaRPr lang="en-US"/>
        </a:p>
      </dgm:t>
    </dgm:pt>
    <dgm:pt modelId="{33DE39E5-F904-4FA6-A26D-302A15812E06}" type="pres">
      <dgm:prSet presAssocID="{901DF922-7F82-4644-962D-4022982F3D2C}" presName="desSpace" presStyleCnt="0"/>
      <dgm:spPr/>
      <dgm:t>
        <a:bodyPr/>
        <a:lstStyle/>
        <a:p>
          <a:endParaRPr lang="en-US"/>
        </a:p>
      </dgm:t>
    </dgm:pt>
    <dgm:pt modelId="{42148EB5-1754-44C9-8F3B-9A549560F102}" type="pres">
      <dgm:prSet presAssocID="{C9BB1548-5116-401D-B092-2A4CB68755C8}" presName="parComposite" presStyleCnt="0"/>
      <dgm:spPr/>
      <dgm:t>
        <a:bodyPr/>
        <a:lstStyle/>
        <a:p>
          <a:endParaRPr lang="en-US"/>
        </a:p>
      </dgm:t>
    </dgm:pt>
    <dgm:pt modelId="{B0494984-F4E4-4E96-A2B3-C943AE641B97}" type="pres">
      <dgm:prSet presAssocID="{C9BB1548-5116-401D-B092-2A4CB68755C8}" presName="parBigCircle" presStyleLbl="node0" presStyleIdx="2" presStyleCnt="3"/>
      <dgm:spPr/>
      <dgm:t>
        <a:bodyPr/>
        <a:lstStyle/>
        <a:p>
          <a:endParaRPr lang="en-US"/>
        </a:p>
      </dgm:t>
    </dgm:pt>
    <dgm:pt modelId="{538B3E71-040C-4564-9003-1EE8A41F69FC}" type="pres">
      <dgm:prSet presAssocID="{C9BB1548-5116-401D-B092-2A4CB68755C8}" presName="parTx" presStyleLbl="revTx" presStyleIdx="8" presStyleCnt="9"/>
      <dgm:spPr/>
      <dgm:t>
        <a:bodyPr/>
        <a:lstStyle/>
        <a:p>
          <a:endParaRPr lang="en-US"/>
        </a:p>
      </dgm:t>
    </dgm:pt>
    <dgm:pt modelId="{4C668D06-B516-4F28-8F8D-6AC5BDE1F73F}" type="pres">
      <dgm:prSet presAssocID="{C9BB1548-5116-401D-B092-2A4CB68755C8}" presName="bSpace" presStyleCnt="0"/>
      <dgm:spPr/>
      <dgm:t>
        <a:bodyPr/>
        <a:lstStyle/>
        <a:p>
          <a:endParaRPr lang="en-US"/>
        </a:p>
      </dgm:t>
    </dgm:pt>
    <dgm:pt modelId="{4F49FB85-EB07-4A2E-AEC0-20D84E2BE58C}" type="pres">
      <dgm:prSet presAssocID="{C9BB1548-5116-401D-B092-2A4CB68755C8}" presName="parBackupNorm" presStyleCnt="0"/>
      <dgm:spPr/>
      <dgm:t>
        <a:bodyPr/>
        <a:lstStyle/>
        <a:p>
          <a:endParaRPr lang="en-US"/>
        </a:p>
      </dgm:t>
    </dgm:pt>
    <dgm:pt modelId="{7B17A854-DC0D-4870-8AAA-3E4A357E7A61}" type="pres">
      <dgm:prSet presAssocID="{6EE6A5E5-CA35-4C29-8CC0-1B627AC9C115}" presName="parSpace" presStyleCnt="0"/>
      <dgm:spPr/>
      <dgm:t>
        <a:bodyPr/>
        <a:lstStyle/>
        <a:p>
          <a:endParaRPr lang="en-US"/>
        </a:p>
      </dgm:t>
    </dgm:pt>
  </dgm:ptLst>
  <dgm:cxnLst>
    <dgm:cxn modelId="{C919C185-4C0E-479D-AB0A-EF8DB9F1776A}" srcId="{4DAE88DD-CEFC-48F6-8004-FF7199C37E2B}" destId="{4519D608-C977-429B-93BD-FA0783617A4F}" srcOrd="0" destOrd="0" parTransId="{3CCCA7A6-EC86-4CDC-8A20-248842C0FBA7}" sibTransId="{588FBDD3-549C-4599-B51D-BC1C7AA2F76E}"/>
    <dgm:cxn modelId="{767C6674-9261-47FF-9F64-E9CC91E0B82A}" type="presOf" srcId="{C9BB1548-5116-401D-B092-2A4CB68755C8}" destId="{538B3E71-040C-4564-9003-1EE8A41F69FC}" srcOrd="0" destOrd="0" presId="urn:microsoft.com/office/officeart/2008/layout/CircleAccentTimeline"/>
    <dgm:cxn modelId="{4FCF0EAA-B987-449D-AC29-9EC8F2B96315}" srcId="{4519D608-C977-429B-93BD-FA0783617A4F}" destId="{EEDFB819-BF7E-4C8C-9A54-93A564C91904}" srcOrd="0" destOrd="0" parTransId="{DC120707-FA8B-4CA5-BEA8-B0FAF40E9889}" sibTransId="{7CD023FC-35BF-4C28-B516-0665492F5B85}"/>
    <dgm:cxn modelId="{F251BF21-21BE-49F7-855B-031BFAE39352}" srcId="{4DAE88DD-CEFC-48F6-8004-FF7199C37E2B}" destId="{C9BB1548-5116-401D-B092-2A4CB68755C8}" srcOrd="2" destOrd="0" parTransId="{E72B7BCD-732B-4BAF-9F51-27DE71AF6002}" sibTransId="{6EE6A5E5-CA35-4C29-8CC0-1B627AC9C115}"/>
    <dgm:cxn modelId="{2F5BE493-B53B-43DD-B77E-626B348D10EE}" type="presOf" srcId="{EEDFB819-BF7E-4C8C-9A54-93A564C91904}" destId="{A9EAF26D-B287-49E9-A286-A25C7D5DB3E8}" srcOrd="0" destOrd="0" presId="urn:microsoft.com/office/officeart/2008/layout/CircleAccentTimeline"/>
    <dgm:cxn modelId="{36921992-1FB8-4379-ACDB-DC03297B7188}" type="presOf" srcId="{39C559D7-7195-4481-8B95-6379C056EB6D}" destId="{41646AD9-DF60-475A-99D2-4CDC072862C2}" srcOrd="0" destOrd="0" presId="urn:microsoft.com/office/officeart/2008/layout/CircleAccentTimeline"/>
    <dgm:cxn modelId="{3C20C774-02B9-4DB8-9AC5-CAEA0FDBDE63}" srcId="{C921EC9F-8079-4F94-A0B8-E01152069023}" destId="{FCB542DF-F484-4879-9174-4C55867AB67D}" srcOrd="1" destOrd="0" parTransId="{CA0F935B-8EAA-4C7C-A1AF-1AB6718E5D4E}" sibTransId="{901DF922-7F82-4644-962D-4022982F3D2C}"/>
    <dgm:cxn modelId="{D1BE84C9-F215-45EB-86A4-A74EA969D2E3}" type="presOf" srcId="{FCB542DF-F484-4879-9174-4C55867AB67D}" destId="{7BA9417B-B75B-4FB6-9DF6-56EEA9A7A5B9}" srcOrd="0" destOrd="0" presId="urn:microsoft.com/office/officeart/2008/layout/CircleAccentTimeline"/>
    <dgm:cxn modelId="{A09E4447-79BA-4E83-B6FB-BD07A8C75E51}" type="presOf" srcId="{4519D608-C977-429B-93BD-FA0783617A4F}" destId="{BFC3A836-FF99-4BE7-9196-D877A0D466E0}" srcOrd="0" destOrd="0" presId="urn:microsoft.com/office/officeart/2008/layout/CircleAccentTimeline"/>
    <dgm:cxn modelId="{2E6EC5D9-0306-44FB-8D8D-FA0DD9EA6610}" type="presOf" srcId="{4DAE88DD-CEFC-48F6-8004-FF7199C37E2B}" destId="{4E1704AA-44A7-4088-ADD2-B727524BDBC0}" srcOrd="0" destOrd="0" presId="urn:microsoft.com/office/officeart/2008/layout/CircleAccentTimeline"/>
    <dgm:cxn modelId="{D8485225-D277-4E1F-8B05-6E87F848EAD0}" srcId="{4DAE88DD-CEFC-48F6-8004-FF7199C37E2B}" destId="{C921EC9F-8079-4F94-A0B8-E01152069023}" srcOrd="1" destOrd="0" parTransId="{F8954487-2C87-4D28-8D1E-1A7F2DF87D0D}" sibTransId="{B3E7D074-FF3E-49FB-BA42-4C4E1352697E}"/>
    <dgm:cxn modelId="{EEBC02DE-FB11-49F5-A741-F32DF19E3BCA}" srcId="{C921EC9F-8079-4F94-A0B8-E01152069023}" destId="{39C559D7-7195-4481-8B95-6379C056EB6D}" srcOrd="0" destOrd="0" parTransId="{E313248E-C1D9-4208-80A3-310A17C51DCB}" sibTransId="{7206B99B-DC1E-4DCF-99A3-4CAD0A7B4F9E}"/>
    <dgm:cxn modelId="{915F2433-3E9A-4C9D-8CDC-DFB15113B12B}" type="presOf" srcId="{C921EC9F-8079-4F94-A0B8-E01152069023}" destId="{10A7528D-BA9B-4DC2-82A3-08965D430EFB}" srcOrd="0" destOrd="0" presId="urn:microsoft.com/office/officeart/2008/layout/CircleAccentTimeline"/>
    <dgm:cxn modelId="{FA2ED287-891D-4A9F-9E31-D8376B6BFB50}" type="presParOf" srcId="{4E1704AA-44A7-4088-ADD2-B727524BDBC0}" destId="{90225124-43BE-482A-A840-41C218A2FC73}" srcOrd="0" destOrd="0" presId="urn:microsoft.com/office/officeart/2008/layout/CircleAccentTimeline"/>
    <dgm:cxn modelId="{27A292C6-2193-4D21-842B-C1FBD0DF49A9}" type="presParOf" srcId="{90225124-43BE-482A-A840-41C218A2FC73}" destId="{3E779952-CFA9-482B-BDB5-7D493200FD63}" srcOrd="0" destOrd="0" presId="urn:microsoft.com/office/officeart/2008/layout/CircleAccentTimeline"/>
    <dgm:cxn modelId="{8593BF00-A71E-48BA-830B-77B7DCA70AA9}" type="presParOf" srcId="{90225124-43BE-482A-A840-41C218A2FC73}" destId="{BFC3A836-FF99-4BE7-9196-D877A0D466E0}" srcOrd="1" destOrd="0" presId="urn:microsoft.com/office/officeart/2008/layout/CircleAccentTimeline"/>
    <dgm:cxn modelId="{9001B4F3-FD93-412E-B4E1-CC3E1535BEAD}" type="presParOf" srcId="{90225124-43BE-482A-A840-41C218A2FC73}" destId="{18E2C58D-7103-4012-B875-10BC3C0CEA0C}" srcOrd="2" destOrd="0" presId="urn:microsoft.com/office/officeart/2008/layout/CircleAccentTimeline"/>
    <dgm:cxn modelId="{25BD826F-2FDD-4571-8A8C-708B6B75D09D}" type="presParOf" srcId="{4E1704AA-44A7-4088-ADD2-B727524BDBC0}" destId="{20C30597-EBA6-4159-A08D-17026F325E25}" srcOrd="1" destOrd="0" presId="urn:microsoft.com/office/officeart/2008/layout/CircleAccentTimeline"/>
    <dgm:cxn modelId="{F8DB927D-A3C5-4E9D-84CA-AA459C8C796B}" type="presParOf" srcId="{4E1704AA-44A7-4088-ADD2-B727524BDBC0}" destId="{0476DC9C-16EB-4307-9F3F-D95EF6754316}" srcOrd="2" destOrd="0" presId="urn:microsoft.com/office/officeart/2008/layout/CircleAccentTimeline"/>
    <dgm:cxn modelId="{C6949D2C-226A-4135-A2E8-9EE5F9E6F296}" type="presParOf" srcId="{4E1704AA-44A7-4088-ADD2-B727524BDBC0}" destId="{2C271C6E-2A64-43A1-A954-911A5FD5DDF8}" srcOrd="3" destOrd="0" presId="urn:microsoft.com/office/officeart/2008/layout/CircleAccentTimeline"/>
    <dgm:cxn modelId="{93F42018-1C60-4058-A4DC-037578CAEDA5}" type="presParOf" srcId="{4E1704AA-44A7-4088-ADD2-B727524BDBC0}" destId="{F4FA31DF-0364-40DE-A230-4887904331DC}" srcOrd="4" destOrd="0" presId="urn:microsoft.com/office/officeart/2008/layout/CircleAccentTimeline"/>
    <dgm:cxn modelId="{FC3E8745-9F51-49AA-8F94-F8A2787C4EE4}" type="presParOf" srcId="{F4FA31DF-0364-40DE-A230-4887904331DC}" destId="{B77F6068-5E58-429F-9D8B-901E6B9D90FC}" srcOrd="0" destOrd="0" presId="urn:microsoft.com/office/officeart/2008/layout/CircleAccentTimeline"/>
    <dgm:cxn modelId="{9036D39A-B7D7-4524-8501-BDB8B4D9BF13}" type="presParOf" srcId="{F4FA31DF-0364-40DE-A230-4887904331DC}" destId="{A9EAF26D-B287-49E9-A286-A25C7D5DB3E8}" srcOrd="1" destOrd="0" presId="urn:microsoft.com/office/officeart/2008/layout/CircleAccentTimeline"/>
    <dgm:cxn modelId="{6039A5C3-A007-4B6B-BA3D-6F85F61F77DA}" type="presParOf" srcId="{F4FA31DF-0364-40DE-A230-4887904331DC}" destId="{10E0991A-6903-43DE-8C88-40B0D0A32CEB}" srcOrd="2" destOrd="0" presId="urn:microsoft.com/office/officeart/2008/layout/CircleAccentTimeline"/>
    <dgm:cxn modelId="{C7C052E6-A70A-482A-9690-B09FD6EF0996}" type="presParOf" srcId="{4E1704AA-44A7-4088-ADD2-B727524BDBC0}" destId="{3D228DC7-974F-4A75-8CBC-27B94E8B826D}" srcOrd="5" destOrd="0" presId="urn:microsoft.com/office/officeart/2008/layout/CircleAccentTimeline"/>
    <dgm:cxn modelId="{4E87A891-BD11-4FEC-9593-EBCA60D72631}" type="presParOf" srcId="{4E1704AA-44A7-4088-ADD2-B727524BDBC0}" destId="{6B5EAE64-7DC7-4318-9E85-8B4105E6A348}" srcOrd="6" destOrd="0" presId="urn:microsoft.com/office/officeart/2008/layout/CircleAccentTimeline"/>
    <dgm:cxn modelId="{354F93DC-1D6C-44AA-9485-4156B7D1C4AD}" type="presParOf" srcId="{4E1704AA-44A7-4088-ADD2-B727524BDBC0}" destId="{EE4F329C-99C2-454E-A44F-683EBF62C266}" srcOrd="7" destOrd="0" presId="urn:microsoft.com/office/officeart/2008/layout/CircleAccentTimeline"/>
    <dgm:cxn modelId="{01BC95CE-FB3C-49C0-8206-FE11C6D2DB71}" type="presParOf" srcId="{EE4F329C-99C2-454E-A44F-683EBF62C266}" destId="{0FC022A3-F94F-4F11-A908-FF6599738F50}" srcOrd="0" destOrd="0" presId="urn:microsoft.com/office/officeart/2008/layout/CircleAccentTimeline"/>
    <dgm:cxn modelId="{5FA14B54-CE03-4116-8C0F-C5BAEFDB9F99}" type="presParOf" srcId="{EE4F329C-99C2-454E-A44F-683EBF62C266}" destId="{10A7528D-BA9B-4DC2-82A3-08965D430EFB}" srcOrd="1" destOrd="0" presId="urn:microsoft.com/office/officeart/2008/layout/CircleAccentTimeline"/>
    <dgm:cxn modelId="{5F2E9C3D-3ACD-455D-8D4F-B8DFD24C019B}" type="presParOf" srcId="{EE4F329C-99C2-454E-A44F-683EBF62C266}" destId="{3936AF2A-B8B9-4C28-9937-8FA8038C747A}" srcOrd="2" destOrd="0" presId="urn:microsoft.com/office/officeart/2008/layout/CircleAccentTimeline"/>
    <dgm:cxn modelId="{9240A4B0-96BE-4BCA-859C-E21FFF43CD78}" type="presParOf" srcId="{4E1704AA-44A7-4088-ADD2-B727524BDBC0}" destId="{D9F66E93-DB2A-43E2-B827-B266CF8EF9E2}" srcOrd="8" destOrd="0" presId="urn:microsoft.com/office/officeart/2008/layout/CircleAccentTimeline"/>
    <dgm:cxn modelId="{68CE6C71-CBD8-4274-B29E-A95845EDB672}" type="presParOf" srcId="{4E1704AA-44A7-4088-ADD2-B727524BDBC0}" destId="{1CBD8011-0517-410E-BBE3-D216F5B2C85A}" srcOrd="9" destOrd="0" presId="urn:microsoft.com/office/officeart/2008/layout/CircleAccentTimeline"/>
    <dgm:cxn modelId="{CC7D3F4B-0223-46D1-9876-1224DD2EB9D9}" type="presParOf" srcId="{4E1704AA-44A7-4088-ADD2-B727524BDBC0}" destId="{F41E81D0-6521-43B6-9451-4FD2BDB327A5}" srcOrd="10" destOrd="0" presId="urn:microsoft.com/office/officeart/2008/layout/CircleAccentTimeline"/>
    <dgm:cxn modelId="{A9573535-1658-42F1-9FF2-6A9D736E94D4}" type="presParOf" srcId="{4E1704AA-44A7-4088-ADD2-B727524BDBC0}" destId="{99DBA13D-B0E1-4938-983B-0D1143BE31C4}" srcOrd="11" destOrd="0" presId="urn:microsoft.com/office/officeart/2008/layout/CircleAccentTimeline"/>
    <dgm:cxn modelId="{86423D5C-D798-425A-B100-60D2AC220FF0}" type="presParOf" srcId="{99DBA13D-B0E1-4938-983B-0D1143BE31C4}" destId="{2046F725-6D27-44B4-9127-BA04126D4ABA}" srcOrd="0" destOrd="0" presId="urn:microsoft.com/office/officeart/2008/layout/CircleAccentTimeline"/>
    <dgm:cxn modelId="{42983C10-F2A0-4823-A037-A2FC2DA86ACD}" type="presParOf" srcId="{99DBA13D-B0E1-4938-983B-0D1143BE31C4}" destId="{41646AD9-DF60-475A-99D2-4CDC072862C2}" srcOrd="1" destOrd="0" presId="urn:microsoft.com/office/officeart/2008/layout/CircleAccentTimeline"/>
    <dgm:cxn modelId="{4494AD28-80B0-4976-B7D6-FF9D8E791F44}" type="presParOf" srcId="{99DBA13D-B0E1-4938-983B-0D1143BE31C4}" destId="{F30C99DE-E8FE-4AF3-AC1E-5F7559418A27}" srcOrd="2" destOrd="0" presId="urn:microsoft.com/office/officeart/2008/layout/CircleAccentTimeline"/>
    <dgm:cxn modelId="{ED1A6162-FDEC-428B-B569-C0A49F431E05}" type="presParOf" srcId="{4E1704AA-44A7-4088-ADD2-B727524BDBC0}" destId="{46B6A812-0CD3-483F-B815-0FF424E8776A}" srcOrd="12" destOrd="0" presId="urn:microsoft.com/office/officeart/2008/layout/CircleAccentTimeline"/>
    <dgm:cxn modelId="{EDC4644D-103B-45CA-AB9B-787F9EB03D89}" type="presParOf" srcId="{4E1704AA-44A7-4088-ADD2-B727524BDBC0}" destId="{FFC33F6E-96FB-41E2-BF60-271E2D4DC0BB}" srcOrd="13" destOrd="0" presId="urn:microsoft.com/office/officeart/2008/layout/CircleAccentTimeline"/>
    <dgm:cxn modelId="{692BBA54-48C3-4123-A75F-3BB7FDCC14A6}" type="presParOf" srcId="{4E1704AA-44A7-4088-ADD2-B727524BDBC0}" destId="{C3E7A333-0DE4-4ECC-B165-68F485068B42}" srcOrd="14" destOrd="0" presId="urn:microsoft.com/office/officeart/2008/layout/CircleAccentTimeline"/>
    <dgm:cxn modelId="{8FE87340-AF61-44E0-99C4-6D23E464FDEF}" type="presParOf" srcId="{4E1704AA-44A7-4088-ADD2-B727524BDBC0}" destId="{8423BF94-3BD5-4634-BE73-ECF1491EE291}" srcOrd="15" destOrd="0" presId="urn:microsoft.com/office/officeart/2008/layout/CircleAccentTimeline"/>
    <dgm:cxn modelId="{9EF59FB6-88C5-4E4F-9392-2320D31ECD50}" type="presParOf" srcId="{8423BF94-3BD5-4634-BE73-ECF1491EE291}" destId="{3978072F-4737-445F-89A8-CD6613C92401}" srcOrd="0" destOrd="0" presId="urn:microsoft.com/office/officeart/2008/layout/CircleAccentTimeline"/>
    <dgm:cxn modelId="{A450A911-EF9B-415D-95E7-9031DEA6E0A4}" type="presParOf" srcId="{8423BF94-3BD5-4634-BE73-ECF1491EE291}" destId="{7BA9417B-B75B-4FB6-9DF6-56EEA9A7A5B9}" srcOrd="1" destOrd="0" presId="urn:microsoft.com/office/officeart/2008/layout/CircleAccentTimeline"/>
    <dgm:cxn modelId="{3C1D1620-AF97-4C2C-B327-AC2DCCF1CFAE}" type="presParOf" srcId="{8423BF94-3BD5-4634-BE73-ECF1491EE291}" destId="{B6CE3F5C-79B1-4E2D-872C-E58142AFBA07}" srcOrd="2" destOrd="0" presId="urn:microsoft.com/office/officeart/2008/layout/CircleAccentTimeline"/>
    <dgm:cxn modelId="{511F523E-59AB-43CF-9337-B1E97A4FD45A}" type="presParOf" srcId="{4E1704AA-44A7-4088-ADD2-B727524BDBC0}" destId="{F9B7F56F-1797-473A-8DD9-6CBB688EBB65}" srcOrd="16" destOrd="0" presId="urn:microsoft.com/office/officeart/2008/layout/CircleAccentTimeline"/>
    <dgm:cxn modelId="{87FCDD3D-E2DA-433E-BE54-9ED79F37BD25}" type="presParOf" srcId="{4E1704AA-44A7-4088-ADD2-B727524BDBC0}" destId="{33DE39E5-F904-4FA6-A26D-302A15812E06}" srcOrd="17" destOrd="0" presId="urn:microsoft.com/office/officeart/2008/layout/CircleAccentTimeline"/>
    <dgm:cxn modelId="{4AF5A599-1133-4803-AB69-7A1748A9B237}" type="presParOf" srcId="{4E1704AA-44A7-4088-ADD2-B727524BDBC0}" destId="{42148EB5-1754-44C9-8F3B-9A549560F102}" srcOrd="18" destOrd="0" presId="urn:microsoft.com/office/officeart/2008/layout/CircleAccentTimeline"/>
    <dgm:cxn modelId="{133B9223-048B-4CF3-9A80-D881CCA3DB6D}" type="presParOf" srcId="{42148EB5-1754-44C9-8F3B-9A549560F102}" destId="{B0494984-F4E4-4E96-A2B3-C943AE641B97}" srcOrd="0" destOrd="0" presId="urn:microsoft.com/office/officeart/2008/layout/CircleAccentTimeline"/>
    <dgm:cxn modelId="{A1F77008-E49C-45B0-860B-6326B7EAD5EF}" type="presParOf" srcId="{42148EB5-1754-44C9-8F3B-9A549560F102}" destId="{538B3E71-040C-4564-9003-1EE8A41F69FC}" srcOrd="1" destOrd="0" presId="urn:microsoft.com/office/officeart/2008/layout/CircleAccentTimeline"/>
    <dgm:cxn modelId="{B6CB5CE4-D239-47A4-8C5B-4853F3B5FDDA}" type="presParOf" srcId="{42148EB5-1754-44C9-8F3B-9A549560F102}" destId="{4C668D06-B516-4F28-8F8D-6AC5BDE1F73F}" srcOrd="2" destOrd="0" presId="urn:microsoft.com/office/officeart/2008/layout/CircleAccentTimeline"/>
    <dgm:cxn modelId="{65DCEAF3-BEAA-4085-AB94-EEE8885D4F4A}" type="presParOf" srcId="{4E1704AA-44A7-4088-ADD2-B727524BDBC0}" destId="{4F49FB85-EB07-4A2E-AEC0-20D84E2BE58C}" srcOrd="19" destOrd="0" presId="urn:microsoft.com/office/officeart/2008/layout/CircleAccentTimeline"/>
    <dgm:cxn modelId="{EC104610-F6B3-4768-ACFE-691C7956CF99}" type="presParOf" srcId="{4E1704AA-44A7-4088-ADD2-B727524BDBC0}" destId="{7B17A854-DC0D-4870-8AAA-3E4A357E7A61}" srcOrd="20" destOrd="0" presId="urn:microsoft.com/office/officeart/2008/layout/CircleAccent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79952-CFA9-482B-BDB5-7D493200FD63}">
      <dsp:nvSpPr>
        <dsp:cNvPr id="0" name=""/>
        <dsp:cNvSpPr/>
      </dsp:nvSpPr>
      <dsp:spPr>
        <a:xfrm>
          <a:off x="703929" y="2389117"/>
          <a:ext cx="1981724" cy="1981724"/>
        </a:xfrm>
        <a:prstGeom prst="donut">
          <a:avLst>
            <a:gd name="adj" fmla="val 2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BFC3A836-FF99-4BE7-9196-D877A0D466E0}">
      <dsp:nvSpPr>
        <dsp:cNvPr id="0" name=""/>
        <dsp:cNvSpPr/>
      </dsp:nvSpPr>
      <dsp:spPr>
        <a:xfrm rot="17700000">
          <a:off x="1402199"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20" tIns="0" rIns="0" bIns="0" numCol="1" spcCol="1270" anchor="ctr" anchorCtr="0">
          <a:noAutofit/>
        </a:bodyPr>
        <a:lstStyle/>
        <a:p>
          <a:pPr lvl="0" algn="l" defTabSz="1911350">
            <a:lnSpc>
              <a:spcPct val="90000"/>
            </a:lnSpc>
            <a:spcBef>
              <a:spcPct val="0"/>
            </a:spcBef>
            <a:spcAft>
              <a:spcPct val="35000"/>
            </a:spcAft>
          </a:pPr>
          <a:r>
            <a:rPr lang="en-US" sz="4300" kern="1200" dirty="0" smtClean="0">
              <a:solidFill>
                <a:schemeClr val="bg1"/>
              </a:solidFill>
              <a:latin typeface="Roboto" pitchFamily="2" charset="0"/>
              <a:ea typeface="Roboto" pitchFamily="2" charset="0"/>
            </a:rPr>
            <a:t>Mine Detected!</a:t>
          </a:r>
          <a:endParaRPr lang="en-US" sz="4300" kern="1200" dirty="0">
            <a:solidFill>
              <a:schemeClr val="bg1"/>
            </a:solidFill>
            <a:latin typeface="Roboto" pitchFamily="2" charset="0"/>
            <a:ea typeface="Roboto" pitchFamily="2" charset="0"/>
          </a:endParaRPr>
        </a:p>
      </dsp:txBody>
      <dsp:txXfrm>
        <a:off x="1402199" y="773607"/>
        <a:ext cx="2463503" cy="1187218"/>
      </dsp:txXfrm>
    </dsp:sp>
    <dsp:sp modelId="{B77F6068-5E58-429F-9D8B-901E6B9D90FC}">
      <dsp:nvSpPr>
        <dsp:cNvPr id="0" name=""/>
        <dsp:cNvSpPr/>
      </dsp:nvSpPr>
      <dsp:spPr>
        <a:xfrm>
          <a:off x="2834924" y="2865659"/>
          <a:ext cx="1028640" cy="1028640"/>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A9EAF26D-B287-49E9-A286-A25C7D5DB3E8}">
      <dsp:nvSpPr>
        <dsp:cNvPr id="0" name=""/>
        <dsp:cNvSpPr/>
      </dsp:nvSpPr>
      <dsp:spPr>
        <a:xfrm rot="17700000">
          <a:off x="1616640"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smtClean="0">
              <a:solidFill>
                <a:schemeClr val="bg1"/>
              </a:solidFill>
              <a:latin typeface="Roboto" pitchFamily="2" charset="0"/>
              <a:ea typeface="Roboto" pitchFamily="2" charset="0"/>
            </a:rPr>
            <a:t>5 Volts are output to </a:t>
          </a:r>
          <a:r>
            <a:rPr lang="en-US" sz="1500" kern="1200" dirty="0" err="1" smtClean="0">
              <a:solidFill>
                <a:schemeClr val="bg1"/>
              </a:solidFill>
              <a:latin typeface="Roboto" pitchFamily="2" charset="0"/>
              <a:ea typeface="Roboto" pitchFamily="2" charset="0"/>
            </a:rPr>
            <a:t>Arduino</a:t>
          </a:r>
          <a:endParaRPr lang="en-US" sz="1500" kern="1200" dirty="0">
            <a:solidFill>
              <a:schemeClr val="bg1"/>
            </a:solidFill>
            <a:latin typeface="Roboto" pitchFamily="2" charset="0"/>
            <a:ea typeface="Roboto" pitchFamily="2" charset="0"/>
          </a:endParaRPr>
        </a:p>
      </dsp:txBody>
      <dsp:txXfrm>
        <a:off x="1616640" y="4297364"/>
        <a:ext cx="2131046" cy="1027510"/>
      </dsp:txXfrm>
    </dsp:sp>
    <dsp:sp modelId="{10E0991A-6903-43DE-8C88-40B0D0A32CEB}">
      <dsp:nvSpPr>
        <dsp:cNvPr id="0" name=""/>
        <dsp:cNvSpPr/>
      </dsp:nvSpPr>
      <dsp:spPr>
        <a:xfrm rot="17700000">
          <a:off x="2950802"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0FC022A3-F94F-4F11-A908-FF6599738F50}">
      <dsp:nvSpPr>
        <dsp:cNvPr id="0" name=""/>
        <dsp:cNvSpPr/>
      </dsp:nvSpPr>
      <dsp:spPr>
        <a:xfrm>
          <a:off x="4012835" y="2389117"/>
          <a:ext cx="1981724" cy="1981724"/>
        </a:xfrm>
        <a:prstGeom prst="donut">
          <a:avLst>
            <a:gd name="adj" fmla="val 2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10A7528D-BA9B-4DC2-82A3-08965D430EFB}">
      <dsp:nvSpPr>
        <dsp:cNvPr id="0" name=""/>
        <dsp:cNvSpPr/>
      </dsp:nvSpPr>
      <dsp:spPr>
        <a:xfrm rot="17700000">
          <a:off x="4803072"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lvl="0" algn="l" defTabSz="622300">
            <a:lnSpc>
              <a:spcPct val="90000"/>
            </a:lnSpc>
            <a:spcBef>
              <a:spcPct val="0"/>
            </a:spcBef>
            <a:spcAft>
              <a:spcPct val="35000"/>
            </a:spcAft>
          </a:pPr>
          <a:r>
            <a:rPr lang="en-US" sz="1400" kern="1200" dirty="0" err="1" smtClean="0">
              <a:solidFill>
                <a:schemeClr val="bg1"/>
              </a:solidFill>
              <a:latin typeface="Roboto" pitchFamily="2" charset="0"/>
              <a:ea typeface="Roboto" pitchFamily="2" charset="0"/>
            </a:rPr>
            <a:t>Arduino</a:t>
          </a:r>
          <a:r>
            <a:rPr lang="en-US" sz="1400" kern="1200" dirty="0" smtClean="0">
              <a:solidFill>
                <a:schemeClr val="bg1"/>
              </a:solidFill>
              <a:latin typeface="Roboto" pitchFamily="2" charset="0"/>
              <a:ea typeface="Roboto" pitchFamily="2" charset="0"/>
            </a:rPr>
            <a:t> is immediately alerted after receiving Voltage at its analog read pin and therefore goes on to obtain GPS data</a:t>
          </a:r>
          <a:endParaRPr lang="en-US" sz="1400" kern="1200" dirty="0">
            <a:solidFill>
              <a:schemeClr val="bg1"/>
            </a:solidFill>
          </a:endParaRPr>
        </a:p>
      </dsp:txBody>
      <dsp:txXfrm>
        <a:off x="4803072" y="773607"/>
        <a:ext cx="2463503" cy="1187218"/>
      </dsp:txXfrm>
    </dsp:sp>
    <dsp:sp modelId="{2046F725-6D27-44B4-9127-BA04126D4ABA}">
      <dsp:nvSpPr>
        <dsp:cNvPr id="0" name=""/>
        <dsp:cNvSpPr/>
      </dsp:nvSpPr>
      <dsp:spPr>
        <a:xfrm>
          <a:off x="6143830" y="2865659"/>
          <a:ext cx="1028640" cy="1028640"/>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41646AD9-DF60-475A-99D2-4CDC072862C2}">
      <dsp:nvSpPr>
        <dsp:cNvPr id="0" name=""/>
        <dsp:cNvSpPr/>
      </dsp:nvSpPr>
      <dsp:spPr>
        <a:xfrm rot="17700000">
          <a:off x="4992665"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err="1" smtClean="0">
              <a:solidFill>
                <a:schemeClr val="bg1"/>
              </a:solidFill>
              <a:latin typeface="Roboto" pitchFamily="2" charset="0"/>
              <a:ea typeface="Roboto" pitchFamily="2" charset="0"/>
            </a:rPr>
            <a:t>Arduino</a:t>
          </a:r>
          <a:r>
            <a:rPr lang="en-US" sz="1500" kern="1200" dirty="0" smtClean="0">
              <a:solidFill>
                <a:schemeClr val="bg1"/>
              </a:solidFill>
              <a:latin typeface="Roboto" pitchFamily="2" charset="0"/>
              <a:ea typeface="Roboto" pitchFamily="2" charset="0"/>
            </a:rPr>
            <a:t> receives GPS data and sends them to nRF24L01 (Wireless) to be sent to the Master.</a:t>
          </a:r>
          <a:endParaRPr lang="en-US" sz="1500" kern="1200" dirty="0">
            <a:solidFill>
              <a:schemeClr val="bg1"/>
            </a:solidFill>
            <a:latin typeface="Roboto" pitchFamily="2" charset="0"/>
            <a:ea typeface="Roboto" pitchFamily="2" charset="0"/>
          </a:endParaRPr>
        </a:p>
      </dsp:txBody>
      <dsp:txXfrm>
        <a:off x="4992665" y="4297364"/>
        <a:ext cx="2131046" cy="1027510"/>
      </dsp:txXfrm>
    </dsp:sp>
    <dsp:sp modelId="{F30C99DE-E8FE-4AF3-AC1E-5F7559418A27}">
      <dsp:nvSpPr>
        <dsp:cNvPr id="0" name=""/>
        <dsp:cNvSpPr/>
      </dsp:nvSpPr>
      <dsp:spPr>
        <a:xfrm rot="17700000">
          <a:off x="6259708"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3978072F-4737-445F-89A8-CD6613C92401}">
      <dsp:nvSpPr>
        <dsp:cNvPr id="0" name=""/>
        <dsp:cNvSpPr/>
      </dsp:nvSpPr>
      <dsp:spPr>
        <a:xfrm>
          <a:off x="7321582" y="2865659"/>
          <a:ext cx="1028640" cy="1028640"/>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7BA9417B-B75B-4FB6-9DF6-56EEA9A7A5B9}">
      <dsp:nvSpPr>
        <dsp:cNvPr id="0" name=""/>
        <dsp:cNvSpPr/>
      </dsp:nvSpPr>
      <dsp:spPr>
        <a:xfrm rot="17700000">
          <a:off x="6145248"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smtClean="0">
              <a:solidFill>
                <a:schemeClr val="bg1"/>
              </a:solidFill>
              <a:latin typeface="Roboto" pitchFamily="2" charset="0"/>
              <a:ea typeface="Roboto" pitchFamily="2" charset="0"/>
            </a:rPr>
            <a:t>Wireless Module sends these data to the Master letting it know about the mine and it’s location.</a:t>
          </a:r>
          <a:endParaRPr lang="en-US" sz="1500" kern="1200" dirty="0">
            <a:solidFill>
              <a:schemeClr val="bg1"/>
            </a:solidFill>
            <a:latin typeface="Roboto" pitchFamily="2" charset="0"/>
            <a:ea typeface="Roboto" pitchFamily="2" charset="0"/>
          </a:endParaRPr>
        </a:p>
      </dsp:txBody>
      <dsp:txXfrm>
        <a:off x="6145248" y="4297364"/>
        <a:ext cx="2131046" cy="1027510"/>
      </dsp:txXfrm>
    </dsp:sp>
    <dsp:sp modelId="{B6CE3F5C-79B1-4E2D-872C-E58142AFBA07}">
      <dsp:nvSpPr>
        <dsp:cNvPr id="0" name=""/>
        <dsp:cNvSpPr/>
      </dsp:nvSpPr>
      <dsp:spPr>
        <a:xfrm rot="17700000">
          <a:off x="7437460"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B0494984-F4E4-4E96-A2B3-C943AE641B97}">
      <dsp:nvSpPr>
        <dsp:cNvPr id="0" name=""/>
        <dsp:cNvSpPr/>
      </dsp:nvSpPr>
      <dsp:spPr>
        <a:xfrm>
          <a:off x="8499493" y="2389117"/>
          <a:ext cx="1981724" cy="1981724"/>
        </a:xfrm>
        <a:prstGeom prst="donut">
          <a:avLst>
            <a:gd name="adj" fmla="val 2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538B3E71-040C-4564-9003-1EE8A41F69FC}">
      <dsp:nvSpPr>
        <dsp:cNvPr id="0" name=""/>
        <dsp:cNvSpPr/>
      </dsp:nvSpPr>
      <dsp:spPr>
        <a:xfrm rot="17700000">
          <a:off x="9197764"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lvl="0" algn="l" defTabSz="622300">
            <a:lnSpc>
              <a:spcPct val="90000"/>
            </a:lnSpc>
            <a:spcBef>
              <a:spcPct val="0"/>
            </a:spcBef>
            <a:spcAft>
              <a:spcPct val="35000"/>
            </a:spcAft>
          </a:pPr>
          <a:r>
            <a:rPr lang="en-US" sz="1400" kern="1200" dirty="0" smtClean="0">
              <a:solidFill>
                <a:schemeClr val="bg1"/>
              </a:solidFill>
              <a:latin typeface="Roboto" pitchFamily="2" charset="0"/>
              <a:ea typeface="Roboto" pitchFamily="2" charset="0"/>
            </a:rPr>
            <a:t>As the final step the Computer processes these data and </a:t>
          </a:r>
          <a:r>
            <a:rPr lang="en-US" sz="1400" kern="1200" dirty="0" err="1" smtClean="0">
              <a:solidFill>
                <a:schemeClr val="bg1"/>
              </a:solidFill>
              <a:latin typeface="Roboto" pitchFamily="2" charset="0"/>
              <a:ea typeface="Roboto" pitchFamily="2" charset="0"/>
            </a:rPr>
            <a:t>pinnes</a:t>
          </a:r>
          <a:r>
            <a:rPr lang="en-US" sz="1400" kern="1200" dirty="0" smtClean="0">
              <a:solidFill>
                <a:schemeClr val="bg1"/>
              </a:solidFill>
              <a:latin typeface="Roboto" pitchFamily="2" charset="0"/>
              <a:ea typeface="Roboto" pitchFamily="2" charset="0"/>
            </a:rPr>
            <a:t> the location of mine accordingly. </a:t>
          </a:r>
          <a:endParaRPr lang="en-US" sz="1400" kern="1200" dirty="0">
            <a:solidFill>
              <a:schemeClr val="bg1"/>
            </a:solidFill>
            <a:latin typeface="Roboto" pitchFamily="2" charset="0"/>
            <a:ea typeface="Roboto" pitchFamily="2" charset="0"/>
          </a:endParaRPr>
        </a:p>
      </dsp:txBody>
      <dsp:txXfrm>
        <a:off x="9197764" y="773607"/>
        <a:ext cx="2463503" cy="1187218"/>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5/4/2013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388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5/4/2013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289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5/4/2013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0154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5/4/2013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025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527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5/4/2013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3820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5/4/2013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1784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5/4/2013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844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5/4/2013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682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5/4/2013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494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5/4/2013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13652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5/4/2013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5273339"/>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image" Target="../media/image18.gif"/><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21.png"/><Relationship Id="rId5" Type="http://schemas.openxmlformats.org/officeDocument/2006/relationships/diagramData" Target="../diagrams/data1.xml"/><Relationship Id="rId10" Type="http://schemas.openxmlformats.org/officeDocument/2006/relationships/image" Target="../media/image20.png"/><Relationship Id="rId4" Type="http://schemas.openxmlformats.org/officeDocument/2006/relationships/image" Target="../media/image17.jp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res/DDASaccident717.pdf" TargetMode="External"/><Relationship Id="rId2" Type="http://schemas.openxmlformats.org/officeDocument/2006/relationships/hyperlink" Target="res/DDASaccident207.pdf" TargetMode="External"/><Relationship Id="rId1" Type="http://schemas.openxmlformats.org/officeDocument/2006/relationships/slideLayout" Target="../slideLayouts/slideLayout1.xml"/><Relationship Id="rId5" Type="http://schemas.openxmlformats.org/officeDocument/2006/relationships/hyperlink" Target="http://www.ddasonline.com/PDF_files/DDASaccident002.pdf" TargetMode="External"/><Relationship Id="rId4" Type="http://schemas.openxmlformats.org/officeDocument/2006/relationships/hyperlink" Target="http://www.ddasonline.com/PDF_files/DDASaccident207.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2"/>
                </a:solidFill>
                <a:latin typeface="Roboto" pitchFamily="2" charset="0"/>
                <a:ea typeface="Roboto" pitchFamily="2" charset="0"/>
              </a:rPr>
              <a:t>MP RAIR</a:t>
            </a:r>
            <a:endParaRPr lang="en-US" dirty="0">
              <a:solidFill>
                <a:schemeClr val="accent2"/>
              </a:solidFill>
              <a:latin typeface="Roboto" pitchFamily="2" charset="0"/>
              <a:ea typeface="Roboto" pitchFamily="2" charset="0"/>
            </a:endParaRPr>
          </a:p>
        </p:txBody>
      </p:sp>
      <p:sp>
        <p:nvSpPr>
          <p:cNvPr id="3" name="Subtitle 2"/>
          <p:cNvSpPr>
            <a:spLocks noGrp="1"/>
          </p:cNvSpPr>
          <p:nvPr>
            <p:ph type="subTitle" idx="1"/>
          </p:nvPr>
        </p:nvSpPr>
        <p:spPr>
          <a:xfrm>
            <a:off x="667512" y="3837241"/>
            <a:ext cx="9228201" cy="413917"/>
          </a:xfrm>
        </p:spPr>
        <p:txBody>
          <a:bodyPr>
            <a:normAutofit fontScale="85000" lnSpcReduction="10000"/>
          </a:bodyPr>
          <a:lstStyle/>
          <a:p>
            <a:r>
              <a:rPr lang="en-US" dirty="0" smtClean="0">
                <a:solidFill>
                  <a:schemeClr val="accent2"/>
                </a:solidFill>
                <a:latin typeface="Roboto Thin" pitchFamily="2" charset="0"/>
                <a:ea typeface="Roboto Thin" pitchFamily="2" charset="0"/>
              </a:rPr>
              <a:t>MULTI-PURPOSE RESCUE AND INVESTIGATION ROBOT</a:t>
            </a:r>
            <a:endParaRPr lang="en-US" dirty="0">
              <a:solidFill>
                <a:schemeClr val="accent2"/>
              </a:solidFill>
              <a:latin typeface="Roboto Thin" pitchFamily="2" charset="0"/>
              <a:ea typeface="Roboto Thin" pitchFamily="2" charset="0"/>
            </a:endParaRPr>
          </a:p>
        </p:txBody>
      </p:sp>
      <p:sp>
        <p:nvSpPr>
          <p:cNvPr id="4" name="TextBox 3"/>
          <p:cNvSpPr txBox="1"/>
          <p:nvPr/>
        </p:nvSpPr>
        <p:spPr>
          <a:xfrm>
            <a:off x="667512" y="5751094"/>
            <a:ext cx="1664238" cy="646331"/>
          </a:xfrm>
          <a:prstGeom prst="rect">
            <a:avLst/>
          </a:prstGeom>
          <a:noFill/>
        </p:spPr>
        <p:txBody>
          <a:bodyPr wrap="none" rtlCol="0">
            <a:spAutoFit/>
          </a:bodyPr>
          <a:lstStyle/>
          <a:p>
            <a:r>
              <a:rPr lang="tr-TR" dirty="0" smtClean="0">
                <a:solidFill>
                  <a:schemeClr val="accent2"/>
                </a:solidFill>
                <a:latin typeface="Roboto" pitchFamily="2" charset="0"/>
                <a:ea typeface="Roboto" pitchFamily="2" charset="0"/>
              </a:rPr>
              <a:t>İHSAN IŞIK</a:t>
            </a:r>
          </a:p>
          <a:p>
            <a:r>
              <a:rPr lang="tr-TR" dirty="0" smtClean="0">
                <a:solidFill>
                  <a:schemeClr val="accent2"/>
                </a:solidFill>
                <a:latin typeface="Roboto" pitchFamily="2" charset="0"/>
                <a:ea typeface="Roboto" pitchFamily="2" charset="0"/>
              </a:rPr>
              <a:t>FEHIM TRNKA</a:t>
            </a:r>
          </a:p>
        </p:txBody>
      </p:sp>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12442" y="5197134"/>
            <a:ext cx="2470084" cy="1764345"/>
          </a:xfrm>
          <a:prstGeom prst="rect">
            <a:avLst/>
          </a:prstGeom>
        </p:spPr>
      </p:pic>
    </p:spTree>
    <p:extLst>
      <p:ext uri="{BB962C8B-B14F-4D97-AF65-F5344CB8AC3E}">
        <p14:creationId xmlns:p14="http://schemas.microsoft.com/office/powerpoint/2010/main" val="1025043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t="17104" b="17104"/>
          <a:stretch>
            <a:fillRect/>
          </a:stretch>
        </p:blipFill>
        <p:spPr/>
      </p:pic>
      <p:sp>
        <p:nvSpPr>
          <p:cNvPr id="7" name="Title 1"/>
          <p:cNvSpPr txBox="1">
            <a:spLocks/>
          </p:cNvSpPr>
          <p:nvPr/>
        </p:nvSpPr>
        <p:spPr>
          <a:xfrm>
            <a:off x="386935" y="3176782"/>
            <a:ext cx="10782300" cy="33528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6000" dirty="0" smtClean="0">
                <a:solidFill>
                  <a:schemeClr val="accent2"/>
                </a:solidFill>
                <a:latin typeface="Roboto" pitchFamily="2" charset="0"/>
                <a:ea typeface="Roboto" pitchFamily="2" charset="0"/>
              </a:rPr>
              <a:t>MP RAIR</a:t>
            </a:r>
            <a:endParaRPr lang="en-US" sz="6000" dirty="0">
              <a:solidFill>
                <a:schemeClr val="accent2"/>
              </a:solidFill>
              <a:latin typeface="Roboto" pitchFamily="2" charset="0"/>
              <a:ea typeface="Roboto" pitchFamily="2" charset="0"/>
            </a:endParaRPr>
          </a:p>
        </p:txBody>
      </p:sp>
      <p:sp>
        <p:nvSpPr>
          <p:cNvPr id="8" name="Subtitle 2"/>
          <p:cNvSpPr txBox="1">
            <a:spLocks/>
          </p:cNvSpPr>
          <p:nvPr/>
        </p:nvSpPr>
        <p:spPr>
          <a:xfrm>
            <a:off x="418859" y="6290539"/>
            <a:ext cx="9228201" cy="413917"/>
          </a:xfrm>
          <a:prstGeom prst="rect">
            <a:avLst/>
          </a:prstGeom>
          <a:noFill/>
        </p:spPr>
        <p:txBody>
          <a:bodyPr vert="horz" lIns="91440" tIns="45720" rIns="91440" bIns="45720" rtlCol="0" anchor="t">
            <a:normAutofit/>
          </a:bodyPr>
          <a:lstStyle>
            <a:lvl1pPr marL="0" indent="0" algn="ctr" defTabSz="914400" rtl="0" eaLnBrk="1" latinLnBrk="0" hangingPunct="1">
              <a:lnSpc>
                <a:spcPct val="85000"/>
              </a:lnSpc>
              <a:spcBef>
                <a:spcPts val="800"/>
              </a:spcBef>
              <a:buFont typeface="Arial" pitchFamily="34" charset="0"/>
              <a:buNone/>
              <a:defRPr sz="3200" kern="1200">
                <a:solidFill>
                  <a:schemeClr val="tx1">
                    <a:lumMod val="75000"/>
                    <a:lumOff val="25000"/>
                  </a:schemeClr>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l"/>
            <a:r>
              <a:rPr lang="en-US" sz="1800" dirty="0" smtClean="0">
                <a:solidFill>
                  <a:schemeClr val="accent2"/>
                </a:solidFill>
                <a:latin typeface="Roboto Thin" pitchFamily="2" charset="0"/>
                <a:ea typeface="Roboto Thin" pitchFamily="2" charset="0"/>
              </a:rPr>
              <a:t>MULTI-PURPOSE RESCUE AND INVESTIGATION ROBOT</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490660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84607" y="2823410"/>
            <a:ext cx="10096741" cy="1828800"/>
          </a:xfrm>
        </p:spPr>
        <p:txBody>
          <a:bodyPr>
            <a:normAutofit fontScale="85000" lnSpcReduction="10000"/>
          </a:bodyPr>
          <a:lstStyle/>
          <a:p>
            <a:pPr>
              <a:lnSpc>
                <a:spcPct val="120000"/>
              </a:lnSpc>
            </a:pPr>
            <a:r>
              <a:rPr lang="en-US" dirty="0" smtClean="0">
                <a:solidFill>
                  <a:schemeClr val="accent2"/>
                </a:solidFill>
                <a:latin typeface="Roboto Thin" pitchFamily="2" charset="0"/>
                <a:ea typeface="Roboto Thin" pitchFamily="2" charset="0"/>
              </a:rPr>
              <a:t>A SIX WHEELED, REMOTELY CONTROLLED VEHICLE CAPABLE OF </a:t>
            </a:r>
            <a:r>
              <a:rPr lang="en-US" b="1" dirty="0" smtClean="0">
                <a:solidFill>
                  <a:schemeClr val="accent2"/>
                </a:solidFill>
                <a:latin typeface="Roboto Thin" pitchFamily="2" charset="0"/>
                <a:ea typeface="Roboto Thin" pitchFamily="2" charset="0"/>
              </a:rPr>
              <a:t>MINE SWEEPING AND PINNING DOWN THEIR LOCATION</a:t>
            </a:r>
            <a:r>
              <a:rPr lang="en-US" dirty="0" smtClean="0">
                <a:solidFill>
                  <a:schemeClr val="accent2"/>
                </a:solidFill>
                <a:latin typeface="Roboto Thin" pitchFamily="2" charset="0"/>
                <a:ea typeface="Roboto Thin" pitchFamily="2" charset="0"/>
              </a:rPr>
              <a:t>, </a:t>
            </a:r>
            <a:r>
              <a:rPr lang="en-US" b="1" dirty="0" smtClean="0">
                <a:solidFill>
                  <a:schemeClr val="accent2"/>
                </a:solidFill>
                <a:latin typeface="Roboto Thin" pitchFamily="2" charset="0"/>
                <a:ea typeface="Roboto Thin" pitchFamily="2" charset="0"/>
              </a:rPr>
              <a:t>REMOTE VIDEO TRANSMISSION</a:t>
            </a:r>
            <a:r>
              <a:rPr lang="en-US" dirty="0" smtClean="0">
                <a:solidFill>
                  <a:schemeClr val="accent2"/>
                </a:solidFill>
                <a:latin typeface="Roboto Thin" pitchFamily="2" charset="0"/>
                <a:ea typeface="Roboto Thin" pitchFamily="2" charset="0"/>
              </a:rPr>
              <a:t>, </a:t>
            </a:r>
            <a:r>
              <a:rPr lang="en-US" b="1" dirty="0" smtClean="0">
                <a:solidFill>
                  <a:schemeClr val="accent2"/>
                </a:solidFill>
                <a:latin typeface="Roboto Thin" pitchFamily="2" charset="0"/>
                <a:ea typeface="Roboto Thin" pitchFamily="2" charset="0"/>
              </a:rPr>
              <a:t>TEMPERATURE SENSING</a:t>
            </a:r>
            <a:r>
              <a:rPr lang="en-US" dirty="0" smtClean="0">
                <a:solidFill>
                  <a:schemeClr val="accent2"/>
                </a:solidFill>
                <a:latin typeface="Roboto Thin" pitchFamily="2" charset="0"/>
                <a:ea typeface="Roboto Thin" pitchFamily="2" charset="0"/>
              </a:rPr>
              <a:t>, </a:t>
            </a:r>
            <a:r>
              <a:rPr lang="en-US" dirty="0" smtClean="0">
                <a:solidFill>
                  <a:schemeClr val="accent2"/>
                </a:solidFill>
                <a:latin typeface="Roboto Thin" pitchFamily="2" charset="0"/>
                <a:ea typeface="Roboto Thin" pitchFamily="2" charset="0"/>
              </a:rPr>
              <a:t>ETC…</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246124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METAL DETECTOR</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82" t="31" r="-82" b="48643"/>
          <a:stretch/>
        </p:blipFill>
        <p:spPr/>
      </p:pic>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pitchFamily="2" charset="0"/>
                <a:ea typeface="Roboto" pitchFamily="2" charset="0"/>
              </a:rPr>
              <a:t>A Metal Detector for detecting metal in mines. </a:t>
            </a:r>
            <a:endParaRPr lang="en-US" dirty="0">
              <a:solidFill>
                <a:schemeClr val="bg1"/>
              </a:solidFill>
              <a:latin typeface="Roboto" pitchFamily="2" charset="0"/>
              <a:ea typeface="Roboto" pitchFamily="2" charset="0"/>
            </a:endParaRPr>
          </a:p>
        </p:txBody>
      </p:sp>
      <p:grpSp>
        <p:nvGrpSpPr>
          <p:cNvPr id="8" name="Group 7"/>
          <p:cNvGrpSpPr/>
          <p:nvPr/>
        </p:nvGrpSpPr>
        <p:grpSpPr>
          <a:xfrm>
            <a:off x="7802217" y="5486400"/>
            <a:ext cx="4234070" cy="1200329"/>
            <a:chOff x="7802217" y="5486400"/>
            <a:chExt cx="4234070" cy="1200329"/>
          </a:xfrm>
        </p:grpSpPr>
        <p:cxnSp>
          <p:nvCxnSpPr>
            <p:cNvPr id="6" name="Straight Connector 5"/>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rPr>
                <a:t>Product: </a:t>
              </a:r>
              <a:r>
                <a:rPr lang="en-US" dirty="0" smtClean="0">
                  <a:solidFill>
                    <a:schemeClr val="bg1"/>
                  </a:solidFill>
                </a:rPr>
                <a:t>[Name/Brand of Detector], [Model]</a:t>
              </a:r>
            </a:p>
            <a:p>
              <a:r>
                <a:rPr lang="en-US" dirty="0" smtClean="0">
                  <a:solidFill>
                    <a:schemeClr val="accent2"/>
                  </a:solidFill>
                </a:rPr>
                <a:t>Operating Voltage: </a:t>
              </a:r>
              <a:r>
                <a:rPr lang="en-US" dirty="0" smtClean="0">
                  <a:solidFill>
                    <a:schemeClr val="bg1"/>
                  </a:solidFill>
                </a:rPr>
                <a:t>9V (Battery)</a:t>
              </a:r>
            </a:p>
            <a:p>
              <a:r>
                <a:rPr lang="en-US" dirty="0" smtClean="0">
                  <a:solidFill>
                    <a:schemeClr val="accent2"/>
                  </a:solidFill>
                </a:rPr>
                <a:t>Operates Under: </a:t>
              </a:r>
              <a:r>
                <a:rPr lang="en-US" dirty="0" err="1" smtClean="0">
                  <a:solidFill>
                    <a:schemeClr val="bg1"/>
                  </a:solidFill>
                </a:rPr>
                <a:t>Arduino</a:t>
              </a:r>
              <a:endParaRPr lang="en-US" dirty="0">
                <a:solidFill>
                  <a:schemeClr val="bg1"/>
                </a:solidFill>
              </a:endParaRPr>
            </a:p>
          </p:txBody>
        </p:sp>
      </p:grpSp>
    </p:spTree>
    <p:extLst>
      <p:ext uri="{BB962C8B-B14F-4D97-AF65-F5344CB8AC3E}">
        <p14:creationId xmlns:p14="http://schemas.microsoft.com/office/powerpoint/2010/main" val="2946737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WHEELS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350" t="59399" r="38156" b="6314"/>
          <a:stretch/>
        </p:blipFill>
        <p:spPr/>
      </p:pic>
      <p:sp>
        <p:nvSpPr>
          <p:cNvPr id="4" name="Text Placeholder 3"/>
          <p:cNvSpPr>
            <a:spLocks noGrp="1"/>
          </p:cNvSpPr>
          <p:nvPr>
            <p:ph type="body" sz="half" idx="2"/>
          </p:nvPr>
        </p:nvSpPr>
        <p:spPr>
          <a:xfrm>
            <a:off x="633182" y="6148863"/>
            <a:ext cx="7010009" cy="533400"/>
          </a:xfrm>
        </p:spPr>
        <p:txBody>
          <a:bodyPr/>
          <a:lstStyle/>
          <a:p>
            <a:r>
              <a:rPr lang="en-US" dirty="0" smtClean="0">
                <a:solidFill>
                  <a:schemeClr val="bg1"/>
                </a:solidFill>
                <a:latin typeface="Roboto" pitchFamily="2" charset="0"/>
                <a:ea typeface="Roboto" pitchFamily="2" charset="0"/>
              </a:rPr>
              <a:t>3 </a:t>
            </a:r>
            <a:r>
              <a:rPr lang="en-US" b="1" dirty="0" smtClean="0">
                <a:solidFill>
                  <a:schemeClr val="bg1"/>
                </a:solidFill>
                <a:latin typeface="Roboto" pitchFamily="2" charset="0"/>
                <a:ea typeface="Roboto" pitchFamily="2" charset="0"/>
              </a:rPr>
              <a:t>independent</a:t>
            </a:r>
            <a:r>
              <a:rPr lang="en-US" dirty="0" smtClean="0">
                <a:solidFill>
                  <a:schemeClr val="bg1"/>
                </a:solidFill>
                <a:latin typeface="Roboto" pitchFamily="2" charset="0"/>
                <a:ea typeface="Roboto" pitchFamily="2" charset="0"/>
              </a:rPr>
              <a:t> wheels per side (six in total) increase traction. In other words, they provide better grip to the surface on rough terrain…</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accent2"/>
                  </a:solidFill>
                </a:rPr>
                <a:t>Product: </a:t>
              </a:r>
              <a:r>
                <a:rPr lang="en-US" dirty="0" smtClean="0">
                  <a:solidFill>
                    <a:schemeClr val="bg1"/>
                  </a:solidFill>
                </a:rPr>
                <a:t>Lego, XX” Rubber Wheels</a:t>
              </a:r>
              <a:endParaRPr lang="en-US" dirty="0">
                <a:solidFill>
                  <a:schemeClr val="bg1"/>
                </a:solidFill>
              </a:endParaRPr>
            </a:p>
          </p:txBody>
        </p:sp>
      </p:grpSp>
    </p:spTree>
    <p:extLst>
      <p:ext uri="{BB962C8B-B14F-4D97-AF65-F5344CB8AC3E}">
        <p14:creationId xmlns:p14="http://schemas.microsoft.com/office/powerpoint/2010/main" val="3563002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NON-INDEPENDENT</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latin typeface="Roboto Thin" pitchFamily="2" charset="0"/>
                <a:ea typeface="Roboto Thin" pitchFamily="2" charset="0"/>
              </a:rPr>
              <a:t>INDEPENDENT</a:t>
            </a:r>
            <a:endParaRPr lang="en-US" sz="2400" dirty="0">
              <a:latin typeface="Roboto Thin" pitchFamily="2" charset="0"/>
              <a:ea typeface="Roboto Thin" pitchFamily="2" charset="0"/>
            </a:endParaRPr>
          </a:p>
        </p:txBody>
      </p:sp>
      <p:grpSp>
        <p:nvGrpSpPr>
          <p:cNvPr id="91" name="Group 90"/>
          <p:cNvGrpSpPr/>
          <p:nvPr/>
        </p:nvGrpSpPr>
        <p:grpSpPr>
          <a:xfrm>
            <a:off x="158760" y="2845659"/>
            <a:ext cx="5628658" cy="1496260"/>
            <a:chOff x="807300" y="5190772"/>
            <a:chExt cx="4164750" cy="1107111"/>
          </a:xfrm>
        </p:grpSpPr>
        <p:grpSp>
          <p:nvGrpSpPr>
            <p:cNvPr id="81" name="Group 80"/>
            <p:cNvGrpSpPr/>
            <p:nvPr/>
          </p:nvGrpSpPr>
          <p:grpSpPr>
            <a:xfrm>
              <a:off x="807300" y="5190772"/>
              <a:ext cx="4164750" cy="1045729"/>
              <a:chOff x="807300" y="3171849"/>
              <a:chExt cx="4164750" cy="1045729"/>
            </a:xfrm>
          </p:grpSpPr>
          <p:grpSp>
            <p:nvGrpSpPr>
              <p:cNvPr id="30" name="Group 29"/>
              <p:cNvGrpSpPr/>
              <p:nvPr/>
            </p:nvGrpSpPr>
            <p:grpSpPr>
              <a:xfrm rot="1289150">
                <a:off x="2086562" y="3171849"/>
                <a:ext cx="2533135" cy="675502"/>
                <a:chOff x="1029730" y="3303373"/>
                <a:chExt cx="2533135" cy="675502"/>
              </a:xfrm>
            </p:grpSpPr>
            <p:sp>
              <p:nvSpPr>
                <p:cNvPr id="12" name="Oval 11"/>
                <p:cNvSpPr/>
                <p:nvPr/>
              </p:nvSpPr>
              <p:spPr>
                <a:xfrm>
                  <a:off x="1029730" y="3303373"/>
                  <a:ext cx="675502" cy="675502"/>
                </a:xfrm>
                <a:prstGeom prst="ellipse">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960604" y="3303373"/>
                  <a:ext cx="675502" cy="675502"/>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2887363"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a:stCxn id="12" idx="6"/>
                  <a:endCxn id="13" idx="2"/>
                </p:cNvCxnSpPr>
                <p:nvPr/>
              </p:nvCxnSpPr>
              <p:spPr>
                <a:xfrm>
                  <a:off x="1705232" y="3641124"/>
                  <a:ext cx="25537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13" idx="6"/>
                  <a:endCxn id="14" idx="2"/>
                </p:cNvCxnSpPr>
                <p:nvPr/>
              </p:nvCxnSpPr>
              <p:spPr>
                <a:xfrm>
                  <a:off x="2636106" y="3641124"/>
                  <a:ext cx="25125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12" idx="7"/>
                  <a:endCxn id="13" idx="1"/>
                </p:cNvCxnSpPr>
                <p:nvPr/>
              </p:nvCxnSpPr>
              <p:spPr>
                <a:xfrm>
                  <a:off x="1606307" y="3402298"/>
                  <a:ext cx="45322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a:stCxn id="13" idx="7"/>
                  <a:endCxn id="14" idx="1"/>
                </p:cNvCxnSpPr>
                <p:nvPr/>
              </p:nvCxnSpPr>
              <p:spPr>
                <a:xfrm>
                  <a:off x="2537181" y="3402298"/>
                  <a:ext cx="44910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37" name="Group 36"/>
              <p:cNvGrpSpPr/>
              <p:nvPr/>
            </p:nvGrpSpPr>
            <p:grpSpPr>
              <a:xfrm>
                <a:off x="807300" y="3493124"/>
                <a:ext cx="4164750" cy="724454"/>
                <a:chOff x="807300" y="3493124"/>
                <a:chExt cx="4164750" cy="724454"/>
              </a:xfrm>
            </p:grpSpPr>
            <p:sp>
              <p:nvSpPr>
                <p:cNvPr id="31" name="Freeform 30"/>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33" name="Straight Connector 32"/>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sp>
          <p:nvSpPr>
            <p:cNvPr id="84" name="Flowchart: Connector 83"/>
            <p:cNvSpPr/>
            <p:nvPr/>
          </p:nvSpPr>
          <p:spPr>
            <a:xfrm>
              <a:off x="2269259" y="5437658"/>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lowchart: Connector 84"/>
            <p:cNvSpPr/>
            <p:nvPr/>
          </p:nvSpPr>
          <p:spPr>
            <a:xfrm>
              <a:off x="3130135" y="5760564"/>
              <a:ext cx="147676" cy="147676"/>
            </a:xfrm>
            <a:prstGeom prst="flowChartConnector">
              <a:avLst/>
            </a:prstGeom>
            <a:solidFill>
              <a:schemeClr val="accent2">
                <a:alpha val="40000"/>
              </a:schemeClr>
            </a:solidFill>
            <a:ln w="3175">
              <a:noFill/>
            </a:ln>
            <a:effectLst>
              <a:glow rad="127000">
                <a:schemeClr val="accent2">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lowchart: Connector 85"/>
            <p:cNvSpPr/>
            <p:nvPr/>
          </p:nvSpPr>
          <p:spPr>
            <a:xfrm>
              <a:off x="4125768" y="6150207"/>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p:cNvGrpSpPr/>
          <p:nvPr/>
        </p:nvGrpSpPr>
        <p:grpSpPr>
          <a:xfrm>
            <a:off x="6370091" y="2619559"/>
            <a:ext cx="5628658" cy="1714315"/>
            <a:chOff x="7171031" y="5059923"/>
            <a:chExt cx="4164750" cy="1268454"/>
          </a:xfrm>
        </p:grpSpPr>
        <p:grpSp>
          <p:nvGrpSpPr>
            <p:cNvPr id="82" name="Group 81"/>
            <p:cNvGrpSpPr/>
            <p:nvPr/>
          </p:nvGrpSpPr>
          <p:grpSpPr>
            <a:xfrm>
              <a:off x="7171031" y="5059923"/>
              <a:ext cx="4164750" cy="1207072"/>
              <a:chOff x="7171031" y="3041000"/>
              <a:chExt cx="4164750" cy="1207072"/>
            </a:xfrm>
          </p:grpSpPr>
          <p:cxnSp>
            <p:nvCxnSpPr>
              <p:cNvPr id="69" name="Straight Connector 68"/>
              <p:cNvCxnSpPr/>
              <p:nvPr/>
            </p:nvCxnSpPr>
            <p:spPr>
              <a:xfrm>
                <a:off x="9969552" y="3639125"/>
                <a:ext cx="292538" cy="11269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nvGrpSpPr>
              <p:cNvPr id="80" name="Group 79"/>
              <p:cNvGrpSpPr/>
              <p:nvPr/>
            </p:nvGrpSpPr>
            <p:grpSpPr>
              <a:xfrm>
                <a:off x="7171031" y="3041000"/>
                <a:ext cx="4164750" cy="1207072"/>
                <a:chOff x="7171031" y="3041000"/>
                <a:chExt cx="4164750" cy="1207072"/>
              </a:xfrm>
            </p:grpSpPr>
            <p:grpSp>
              <p:nvGrpSpPr>
                <p:cNvPr id="46" name="Group 45"/>
                <p:cNvGrpSpPr/>
                <p:nvPr/>
              </p:nvGrpSpPr>
              <p:grpSpPr>
                <a:xfrm>
                  <a:off x="7171031" y="3523618"/>
                  <a:ext cx="4164750" cy="724454"/>
                  <a:chOff x="807300" y="3493124"/>
                  <a:chExt cx="4164750" cy="724454"/>
                </a:xfrm>
              </p:grpSpPr>
              <p:sp>
                <p:nvSpPr>
                  <p:cNvPr id="47" name="Freeform 46"/>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48" name="Straight Connector 47"/>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79" name="Group 78"/>
                <p:cNvGrpSpPr/>
                <p:nvPr/>
              </p:nvGrpSpPr>
              <p:grpSpPr>
                <a:xfrm>
                  <a:off x="8410522" y="3041000"/>
                  <a:ext cx="2533135" cy="1200266"/>
                  <a:chOff x="8410522" y="3041000"/>
                  <a:chExt cx="2533135" cy="1200266"/>
                </a:xfrm>
              </p:grpSpPr>
              <p:grpSp>
                <p:nvGrpSpPr>
                  <p:cNvPr id="38" name="Group 37"/>
                  <p:cNvGrpSpPr/>
                  <p:nvPr/>
                </p:nvGrpSpPr>
                <p:grpSpPr>
                  <a:xfrm rot="1289150">
                    <a:off x="8410522" y="3041000"/>
                    <a:ext cx="2533135" cy="1200266"/>
                    <a:chOff x="1029730" y="3149575"/>
                    <a:chExt cx="2533135" cy="1200266"/>
                  </a:xfrm>
                </p:grpSpPr>
                <p:sp>
                  <p:nvSpPr>
                    <p:cNvPr id="39" name="Oval 38"/>
                    <p:cNvSpPr/>
                    <p:nvPr/>
                  </p:nvSpPr>
                  <p:spPr>
                    <a:xfrm>
                      <a:off x="1029730"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1974762" y="3674339"/>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2887363"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a:stCxn id="39" idx="6"/>
                    </p:cNvCxnSpPr>
                    <p:nvPr/>
                  </p:nvCxnSpPr>
                  <p:spPr>
                    <a:xfrm rot="20310850">
                      <a:off x="1717270" y="3574946"/>
                      <a:ext cx="336766" cy="12962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a:stCxn id="39" idx="7"/>
                      <a:endCxn id="41" idx="1"/>
                    </p:cNvCxnSpPr>
                    <p:nvPr/>
                  </p:nvCxnSpPr>
                  <p:spPr>
                    <a:xfrm rot="20310850">
                      <a:off x="1654256" y="3149575"/>
                      <a:ext cx="1284084" cy="505446"/>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cxnSp>
                <p:nvCxnSpPr>
                  <p:cNvPr id="64" name="Straight Connector 63"/>
                  <p:cNvCxnSpPr>
                    <a:endCxn id="40" idx="1"/>
                  </p:cNvCxnSpPr>
                  <p:nvPr/>
                </p:nvCxnSpPr>
                <p:spPr>
                  <a:xfrm flipH="1">
                    <a:off x="9461321" y="3389306"/>
                    <a:ext cx="84629" cy="192210"/>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flipH="1">
                    <a:off x="9909273" y="3571792"/>
                    <a:ext cx="81364" cy="18479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grpSp>
        <p:sp>
          <p:nvSpPr>
            <p:cNvPr id="87" name="Flowchart: Connector 86"/>
            <p:cNvSpPr/>
            <p:nvPr/>
          </p:nvSpPr>
          <p:spPr>
            <a:xfrm>
              <a:off x="8613419" y="5461227"/>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lowchart: Connector 87"/>
            <p:cNvSpPr/>
            <p:nvPr/>
          </p:nvSpPr>
          <p:spPr>
            <a:xfrm>
              <a:off x="10507294"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lowchart: Connector 88"/>
            <p:cNvSpPr/>
            <p:nvPr/>
          </p:nvSpPr>
          <p:spPr>
            <a:xfrm>
              <a:off x="9487548"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p:cNvSpPr txBox="1"/>
          <p:nvPr/>
        </p:nvSpPr>
        <p:spPr>
          <a:xfrm>
            <a:off x="296563" y="4714101"/>
            <a:ext cx="5490855" cy="646331"/>
          </a:xfrm>
          <a:prstGeom prst="rect">
            <a:avLst/>
          </a:prstGeom>
          <a:noFill/>
        </p:spPr>
        <p:txBody>
          <a:bodyPr wrap="square" rtlCol="0">
            <a:spAutoFit/>
          </a:bodyPr>
          <a:lstStyle/>
          <a:p>
            <a:r>
              <a:rPr lang="en-US" dirty="0" smtClean="0">
                <a:solidFill>
                  <a:schemeClr val="accent2"/>
                </a:solidFill>
              </a:rPr>
              <a:t>SOME WHEELS FAIL TO GET IN CONTACT WITH THE SURFACE.</a:t>
            </a:r>
            <a:endParaRPr lang="en-US" dirty="0">
              <a:solidFill>
                <a:schemeClr val="accent2"/>
              </a:solidFill>
            </a:endParaRPr>
          </a:p>
        </p:txBody>
      </p:sp>
      <p:sp>
        <p:nvSpPr>
          <p:cNvPr id="93" name="TextBox 92"/>
          <p:cNvSpPr txBox="1"/>
          <p:nvPr/>
        </p:nvSpPr>
        <p:spPr>
          <a:xfrm>
            <a:off x="6398572" y="4713311"/>
            <a:ext cx="5490855" cy="1477328"/>
          </a:xfrm>
          <a:prstGeom prst="rect">
            <a:avLst/>
          </a:prstGeom>
          <a:noFill/>
        </p:spPr>
        <p:txBody>
          <a:bodyPr wrap="square" rtlCol="0">
            <a:spAutoFit/>
          </a:bodyPr>
          <a:lstStyle/>
          <a:p>
            <a:r>
              <a:rPr lang="en-US" dirty="0" smtClean="0"/>
              <a:t>ALL WHEELS ARE IN CONTACT WITH THE SURFACE. THUS, INCREASING TRACTION. </a:t>
            </a:r>
          </a:p>
          <a:p>
            <a:endParaRPr lang="en-US" dirty="0"/>
          </a:p>
          <a:p>
            <a:r>
              <a:rPr lang="en-US" dirty="0" smtClean="0"/>
              <a:t>THIS MAKES IT EASIER FOR THE VEHICLE TO GO OVER ROCKS AND BUMPS ON THE SURFACE.</a:t>
            </a:r>
            <a:endParaRPr lang="en-US" dirty="0"/>
          </a:p>
        </p:txBody>
      </p:sp>
      <p:cxnSp>
        <p:nvCxnSpPr>
          <p:cNvPr id="3" name="Straight Connector 2"/>
          <p:cNvCxnSpPr/>
          <p:nvPr/>
        </p:nvCxnSpPr>
        <p:spPr>
          <a:xfrm>
            <a:off x="296563" y="481053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370091" y="4810539"/>
            <a:ext cx="0" cy="12821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645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WIRELSESS CAMERA</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3125" b="23125"/>
          <a:stretch>
            <a:fillRect/>
          </a:stretch>
        </p:blipFill>
        <p:spPr/>
      </p:pic>
      <p:sp>
        <p:nvSpPr>
          <p:cNvPr id="4" name="Text Placeholder 3"/>
          <p:cNvSpPr>
            <a:spLocks noGrp="1"/>
          </p:cNvSpPr>
          <p:nvPr>
            <p:ph type="body" sz="half" idx="2"/>
          </p:nvPr>
        </p:nvSpPr>
        <p:spPr>
          <a:xfrm>
            <a:off x="633182" y="6148863"/>
            <a:ext cx="7089522" cy="533400"/>
          </a:xfrm>
        </p:spPr>
        <p:txBody>
          <a:bodyPr/>
          <a:lstStyle/>
          <a:p>
            <a:r>
              <a:rPr lang="en-US" dirty="0" smtClean="0">
                <a:solidFill>
                  <a:schemeClr val="bg1"/>
                </a:solidFill>
                <a:latin typeface="Roboto" pitchFamily="2" charset="0"/>
                <a:ea typeface="Roboto" pitchFamily="2" charset="0"/>
              </a:rPr>
              <a:t>A wireless camera attached to the front of the vehicle serves as a vision provider for the remote operator and is capable </a:t>
            </a:r>
            <a:r>
              <a:rPr lang="en-US" dirty="0" smtClean="0">
                <a:solidFill>
                  <a:schemeClr val="bg1"/>
                </a:solidFill>
                <a:latin typeface="Roboto" pitchFamily="2" charset="0"/>
                <a:ea typeface="Roboto" pitchFamily="2" charset="0"/>
              </a:rPr>
              <a:t>of </a:t>
            </a:r>
            <a:r>
              <a:rPr lang="en-US" dirty="0" smtClean="0">
                <a:solidFill>
                  <a:schemeClr val="bg1"/>
                </a:solidFill>
                <a:latin typeface="Roboto" pitchFamily="2" charset="0"/>
                <a:ea typeface="Roboto" pitchFamily="2" charset="0"/>
              </a:rPr>
              <a:t>capturing frames of the environment.</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rPr>
                <a:t>Product:</a:t>
              </a:r>
              <a:r>
                <a:rPr lang="en-US" dirty="0" smtClean="0">
                  <a:solidFill>
                    <a:schemeClr val="bg1"/>
                  </a:solidFill>
                </a:rPr>
                <a:t> [Name/Brand], [Model]</a:t>
              </a:r>
            </a:p>
            <a:p>
              <a:r>
                <a:rPr lang="en-US" dirty="0" smtClean="0">
                  <a:solidFill>
                    <a:schemeClr val="accent2"/>
                  </a:solidFill>
                </a:rPr>
                <a:t>Operating Voltage: </a:t>
              </a:r>
              <a:r>
                <a:rPr lang="en-US" dirty="0" smtClean="0">
                  <a:solidFill>
                    <a:schemeClr val="bg1"/>
                  </a:solidFill>
                </a:rPr>
                <a:t>Receiver: USB (5V), Camera: 5V</a:t>
              </a:r>
            </a:p>
            <a:p>
              <a:r>
                <a:rPr lang="en-US" dirty="0" smtClean="0">
                  <a:solidFill>
                    <a:schemeClr val="accent2"/>
                  </a:solidFill>
                </a:rPr>
                <a:t>Operates Under:</a:t>
              </a:r>
              <a:r>
                <a:rPr lang="en-US" dirty="0" smtClean="0">
                  <a:solidFill>
                    <a:schemeClr val="bg1"/>
                  </a:solidFill>
                </a:rPr>
                <a:t> Controlling Device</a:t>
              </a:r>
              <a:endParaRPr lang="en-US" dirty="0">
                <a:solidFill>
                  <a:schemeClr val="bg1"/>
                </a:solidFill>
              </a:endParaRPr>
            </a:p>
          </p:txBody>
        </p:sp>
      </p:grpSp>
    </p:spTree>
    <p:extLst>
      <p:ext uri="{BB962C8B-B14F-4D97-AF65-F5344CB8AC3E}">
        <p14:creationId xmlns:p14="http://schemas.microsoft.com/office/powerpoint/2010/main" val="329957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MOTORS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4393" b="24393"/>
          <a:stretch>
            <a:fillRect/>
          </a:stretch>
        </p:blipFill>
        <p:spPr/>
      </p:pic>
      <p:sp>
        <p:nvSpPr>
          <p:cNvPr id="4" name="Text Placeholder 3"/>
          <p:cNvSpPr>
            <a:spLocks noGrp="1"/>
          </p:cNvSpPr>
          <p:nvPr>
            <p:ph type="body" sz="half" idx="2"/>
          </p:nvPr>
        </p:nvSpPr>
        <p:spPr>
          <a:xfrm>
            <a:off x="633182" y="6148863"/>
            <a:ext cx="7079583" cy="533400"/>
          </a:xfrm>
        </p:spPr>
        <p:txBody>
          <a:bodyPr/>
          <a:lstStyle/>
          <a:p>
            <a:r>
              <a:rPr lang="en-US" dirty="0" smtClean="0">
                <a:solidFill>
                  <a:schemeClr val="bg1"/>
                </a:solidFill>
                <a:latin typeface="Roboto" pitchFamily="2" charset="0"/>
                <a:ea typeface="Roboto" pitchFamily="2" charset="0"/>
              </a:rPr>
              <a:t>MP RAIR uses Modified Servo Motors rather than DC Motors for more torque at the cost of speed.</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rPr>
                <a:t>Product: </a:t>
              </a:r>
              <a:r>
                <a:rPr lang="en-US" dirty="0" smtClean="0">
                  <a:solidFill>
                    <a:schemeClr val="bg1"/>
                  </a:solidFill>
                </a:rPr>
                <a:t>Futaba, s3003 – Modified Mini Servo</a:t>
              </a:r>
            </a:p>
            <a:p>
              <a:r>
                <a:rPr lang="en-US" dirty="0" smtClean="0">
                  <a:solidFill>
                    <a:schemeClr val="accent2"/>
                  </a:solidFill>
                </a:rPr>
                <a:t>Operating Voltage:</a:t>
              </a:r>
              <a:r>
                <a:rPr lang="en-US" dirty="0" smtClean="0">
                  <a:solidFill>
                    <a:schemeClr val="bg1"/>
                  </a:solidFill>
                </a:rPr>
                <a:t> 9V</a:t>
              </a:r>
            </a:p>
            <a:p>
              <a:r>
                <a:rPr lang="en-US" dirty="0" smtClean="0">
                  <a:solidFill>
                    <a:schemeClr val="accent2"/>
                  </a:solidFill>
                </a:rPr>
                <a:t>Operates Under: </a:t>
              </a:r>
              <a:r>
                <a:rPr lang="en-US" dirty="0" err="1" smtClean="0">
                  <a:solidFill>
                    <a:schemeClr val="bg1"/>
                  </a:solidFill>
                </a:rPr>
                <a:t>Arduino</a:t>
              </a:r>
              <a:r>
                <a:rPr lang="en-US" dirty="0" smtClean="0">
                  <a:solidFill>
                    <a:schemeClr val="bg1"/>
                  </a:solidFill>
                </a:rPr>
                <a:t> Commands</a:t>
              </a:r>
              <a:endParaRPr lang="en-US" dirty="0">
                <a:solidFill>
                  <a:schemeClr val="bg1"/>
                </a:solidFill>
              </a:endParaRPr>
            </a:p>
          </p:txBody>
        </p:sp>
      </p:grpSp>
    </p:spTree>
    <p:extLst>
      <p:ext uri="{BB962C8B-B14F-4D97-AF65-F5344CB8AC3E}">
        <p14:creationId xmlns:p14="http://schemas.microsoft.com/office/powerpoint/2010/main" val="911160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GPS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1107" b="11107"/>
          <a:stretch>
            <a:fillRect/>
          </a:stretch>
        </p:blipFill>
        <p:spPr/>
      </p:pic>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pitchFamily="2" charset="0"/>
                <a:ea typeface="Roboto" pitchFamily="2" charset="0"/>
              </a:rPr>
              <a:t>A </a:t>
            </a:r>
            <a:r>
              <a:rPr lang="en-US" dirty="0" smtClean="0">
                <a:solidFill>
                  <a:schemeClr val="bg1"/>
                </a:solidFill>
                <a:latin typeface="Roboto" pitchFamily="2" charset="0"/>
                <a:ea typeface="Roboto" pitchFamily="2" charset="0"/>
              </a:rPr>
              <a:t>GPS Module is </a:t>
            </a:r>
            <a:r>
              <a:rPr lang="en-US" dirty="0" smtClean="0">
                <a:solidFill>
                  <a:schemeClr val="bg1"/>
                </a:solidFill>
                <a:latin typeface="Roboto" pitchFamily="2" charset="0"/>
                <a:ea typeface="Roboto" pitchFamily="2" charset="0"/>
              </a:rPr>
              <a:t>used for location and speed information.</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bg1"/>
                  </a:solidFill>
                </a:rPr>
                <a:t>[Name/Brand], [Model]</a:t>
              </a:r>
              <a:endParaRPr lang="en-US" dirty="0">
                <a:solidFill>
                  <a:schemeClr val="bg1"/>
                </a:solidFill>
              </a:endParaRPr>
            </a:p>
          </p:txBody>
        </p:sp>
      </p:grpSp>
    </p:spTree>
    <p:extLst>
      <p:ext uri="{BB962C8B-B14F-4D97-AF65-F5344CB8AC3E}">
        <p14:creationId xmlns:p14="http://schemas.microsoft.com/office/powerpoint/2010/main" val="3770956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WIRELESS COMMUNICATION</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7084" b="17084"/>
          <a:stretch>
            <a:fillRect/>
          </a:stretch>
        </p:blipFill>
        <p:spPr/>
      </p:pic>
      <p:sp>
        <p:nvSpPr>
          <p:cNvPr id="4" name="Text Placeholder 3"/>
          <p:cNvSpPr>
            <a:spLocks noGrp="1"/>
          </p:cNvSpPr>
          <p:nvPr>
            <p:ph type="body" sz="half" idx="2"/>
          </p:nvPr>
        </p:nvSpPr>
        <p:spPr>
          <a:xfrm>
            <a:off x="633182" y="6148863"/>
            <a:ext cx="7099462" cy="533400"/>
          </a:xfrm>
        </p:spPr>
        <p:txBody>
          <a:bodyPr/>
          <a:lstStyle/>
          <a:p>
            <a:r>
              <a:rPr lang="en-US" dirty="0" smtClean="0">
                <a:solidFill>
                  <a:schemeClr val="bg1"/>
                </a:solidFill>
                <a:latin typeface="Roboto" pitchFamily="2" charset="0"/>
                <a:ea typeface="Roboto" pitchFamily="2" charset="0"/>
              </a:rPr>
              <a:t>Wireless Communication is handled by 2 nRF24L01modules connected to 2 </a:t>
            </a:r>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Boards.</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646331"/>
            </a:xfrm>
            <a:prstGeom prst="rect">
              <a:avLst/>
            </a:prstGeom>
            <a:noFill/>
          </p:spPr>
          <p:txBody>
            <a:bodyPr wrap="square" rtlCol="0">
              <a:spAutoFit/>
            </a:bodyPr>
            <a:lstStyle/>
            <a:p>
              <a:r>
                <a:rPr lang="en-US" dirty="0" smtClean="0">
                  <a:solidFill>
                    <a:schemeClr val="accent2"/>
                  </a:solidFill>
                </a:rPr>
                <a:t>Product: </a:t>
              </a:r>
              <a:r>
                <a:rPr lang="en-US" dirty="0" smtClean="0">
                  <a:solidFill>
                    <a:schemeClr val="bg1"/>
                  </a:solidFill>
                </a:rPr>
                <a:t>[Name/Brand], nRF24L01</a:t>
              </a:r>
            </a:p>
            <a:p>
              <a:r>
                <a:rPr lang="en-US" dirty="0" smtClean="0">
                  <a:solidFill>
                    <a:schemeClr val="accent2"/>
                  </a:solidFill>
                </a:rPr>
                <a:t>Operating Voltage: </a:t>
              </a:r>
              <a:r>
                <a:rPr lang="en-US" dirty="0" smtClean="0">
                  <a:solidFill>
                    <a:schemeClr val="bg1"/>
                  </a:solidFill>
                </a:rPr>
                <a:t>3.3V</a:t>
              </a:r>
              <a:endParaRPr lang="en-US" dirty="0">
                <a:solidFill>
                  <a:schemeClr val="bg1"/>
                </a:solidFill>
              </a:endParaRPr>
            </a:p>
          </p:txBody>
        </p:sp>
      </p:grpSp>
    </p:spTree>
    <p:extLst>
      <p:ext uri="{BB962C8B-B14F-4D97-AF65-F5344CB8AC3E}">
        <p14:creationId xmlns:p14="http://schemas.microsoft.com/office/powerpoint/2010/main" val="36833393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PCB</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4312" r="4312"/>
          <a:stretch>
            <a:fillRect/>
          </a:stretch>
        </p:blipFill>
        <p:spPr/>
      </p:pic>
      <p:sp>
        <p:nvSpPr>
          <p:cNvPr id="4" name="Text Placeholder 3"/>
          <p:cNvSpPr>
            <a:spLocks noGrp="1"/>
          </p:cNvSpPr>
          <p:nvPr>
            <p:ph type="body" sz="half" idx="2"/>
          </p:nvPr>
        </p:nvSpPr>
        <p:spPr>
          <a:xfrm>
            <a:off x="633182" y="6148863"/>
            <a:ext cx="7099462" cy="533400"/>
          </a:xfrm>
        </p:spPr>
        <p:txBody>
          <a:bodyPr>
            <a:normAutofit fontScale="92500"/>
          </a:bodyPr>
          <a:lstStyle/>
          <a:p>
            <a:r>
              <a:rPr lang="en-US" dirty="0" smtClean="0">
                <a:solidFill>
                  <a:schemeClr val="bg1"/>
                </a:solidFill>
                <a:latin typeface="Roboto" pitchFamily="2" charset="0"/>
                <a:ea typeface="Roboto" pitchFamily="2" charset="0"/>
              </a:rPr>
              <a:t>The Printed Circuit Board (PCB) is the component that holds all these components together in a tidy, organized way providing the necessary wiring with each other and </a:t>
            </a:r>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rPr>
                <a:t>Product: </a:t>
              </a:r>
              <a:r>
                <a:rPr lang="en-US" dirty="0" err="1" smtClean="0">
                  <a:solidFill>
                    <a:schemeClr val="bg1"/>
                  </a:solidFill>
                </a:rPr>
                <a:t>Seeedstudio</a:t>
              </a:r>
              <a:r>
                <a:rPr lang="en-US" dirty="0" smtClean="0">
                  <a:solidFill>
                    <a:schemeClr val="bg1"/>
                  </a:solidFill>
                </a:rPr>
                <a:t> Fusion PCB</a:t>
              </a:r>
            </a:p>
            <a:p>
              <a:r>
                <a:rPr lang="en-US" dirty="0" smtClean="0">
                  <a:solidFill>
                    <a:schemeClr val="accent2"/>
                  </a:solidFill>
                </a:rPr>
                <a:t>Designed in: </a:t>
              </a:r>
              <a:r>
                <a:rPr lang="en-US" dirty="0" smtClean="0">
                  <a:solidFill>
                    <a:schemeClr val="bg1"/>
                  </a:solidFill>
                </a:rPr>
                <a:t>Eagle CAD</a:t>
              </a:r>
            </a:p>
            <a:p>
              <a:r>
                <a:rPr lang="en-US" dirty="0" smtClean="0">
                  <a:solidFill>
                    <a:schemeClr val="bg1"/>
                  </a:solidFill>
                </a:rPr>
                <a:t>Made in China</a:t>
              </a:r>
            </a:p>
            <a:p>
              <a:endParaRPr lang="en-US" dirty="0">
                <a:solidFill>
                  <a:schemeClr val="bg1"/>
                </a:solidFill>
              </a:endParaRPr>
            </a:p>
          </p:txBody>
        </p:sp>
      </p:grpSp>
    </p:spTree>
    <p:extLst>
      <p:ext uri="{BB962C8B-B14F-4D97-AF65-F5344CB8AC3E}">
        <p14:creationId xmlns:p14="http://schemas.microsoft.com/office/powerpoint/2010/main" val="11169735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211" y="2592284"/>
            <a:ext cx="10772775" cy="1658198"/>
          </a:xfrm>
        </p:spPr>
        <p:txBody>
          <a:bodyPr/>
          <a:lstStyle/>
          <a:p>
            <a:pPr algn="ctr"/>
            <a:r>
              <a:rPr lang="en-US" dirty="0" smtClean="0">
                <a:solidFill>
                  <a:schemeClr val="accent2"/>
                </a:solidFill>
                <a:latin typeface="Roboto Thin" pitchFamily="2" charset="0"/>
                <a:ea typeface="Roboto Thin" pitchFamily="2" charset="0"/>
              </a:rPr>
              <a:t>Bosnia and Herzegovina…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119215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PERFBOARD</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solidFill>
                  <a:schemeClr val="tx1">
                    <a:lumMod val="75000"/>
                    <a:lumOff val="25000"/>
                  </a:schemeClr>
                </a:solidFill>
                <a:latin typeface="Roboto Thin" pitchFamily="2" charset="0"/>
                <a:ea typeface="Roboto Thin" pitchFamily="2" charset="0"/>
              </a:rPr>
              <a:t>PCB (Printed Circuit Board)</a:t>
            </a:r>
            <a:endParaRPr lang="en-US" sz="2400" dirty="0">
              <a:solidFill>
                <a:schemeClr val="tx1">
                  <a:lumMod val="75000"/>
                  <a:lumOff val="25000"/>
                </a:schemeClr>
              </a:solidFill>
              <a:latin typeface="Roboto Thin" pitchFamily="2" charset="0"/>
              <a:ea typeface="Roboto Thin" pitchFamily="2" charset="0"/>
            </a:endParaRPr>
          </a:p>
        </p:txBody>
      </p:sp>
      <p:sp>
        <p:nvSpPr>
          <p:cNvPr id="92" name="TextBox 91"/>
          <p:cNvSpPr txBox="1"/>
          <p:nvPr/>
        </p:nvSpPr>
        <p:spPr>
          <a:xfrm>
            <a:off x="349773" y="5443063"/>
            <a:ext cx="5490855" cy="646331"/>
          </a:xfrm>
          <a:prstGeom prst="rect">
            <a:avLst/>
          </a:prstGeom>
          <a:noFill/>
        </p:spPr>
        <p:txBody>
          <a:bodyPr wrap="square" rtlCol="0">
            <a:spAutoFit/>
          </a:bodyPr>
          <a:lstStyle/>
          <a:p>
            <a:r>
              <a:rPr lang="en-US" dirty="0" smtClean="0">
                <a:solidFill>
                  <a:schemeClr val="accent2"/>
                </a:solidFill>
              </a:rPr>
              <a:t>WIRES HANG AROUND AND THERE’RE A LOT OF MISCONNECTIONS ON SOLDER POINT.</a:t>
            </a:r>
            <a:endParaRPr lang="en-US" dirty="0">
              <a:solidFill>
                <a:schemeClr val="accent2"/>
              </a:solidFill>
            </a:endParaRPr>
          </a:p>
        </p:txBody>
      </p:sp>
      <p:sp>
        <p:nvSpPr>
          <p:cNvPr id="93" name="TextBox 92"/>
          <p:cNvSpPr txBox="1"/>
          <p:nvPr/>
        </p:nvSpPr>
        <p:spPr>
          <a:xfrm>
            <a:off x="6398572" y="5413054"/>
            <a:ext cx="5490855" cy="1200329"/>
          </a:xfrm>
          <a:prstGeom prst="rect">
            <a:avLst/>
          </a:prstGeom>
          <a:noFill/>
        </p:spPr>
        <p:txBody>
          <a:bodyPr wrap="square" rtlCol="0">
            <a:spAutoFit/>
          </a:bodyPr>
          <a:lstStyle/>
          <a:p>
            <a:r>
              <a:rPr lang="en-US" dirty="0" smtClean="0"/>
              <a:t>WIRES RUN THROUGH THE BOARD. THUS, AVOIDING UNORGANIZED WIRES HANGING AROUND. AND SINCE IN IS FACROTY PRODUCTION THE SOLDER POINTS ARE PERFECT.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4669">
            <a:off x="2401728" y="2561035"/>
            <a:ext cx="3489820" cy="2617365"/>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07940">
            <a:off x="440781" y="813731"/>
            <a:ext cx="3657907" cy="274343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591" y="950985"/>
            <a:ext cx="2183429" cy="244747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865694" y="763201"/>
            <a:ext cx="2965034" cy="334060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7908" y="2965583"/>
            <a:ext cx="5514091" cy="2199450"/>
          </a:xfrm>
          <a:prstGeom prst="rect">
            <a:avLst/>
          </a:prstGeom>
          <a:ln>
            <a:noFill/>
          </a:ln>
          <a:effectLst>
            <a:outerShdw blurRad="292100" dist="139700" dir="2700000" algn="tl" rotWithShape="0">
              <a:srgbClr val="333333">
                <a:alpha val="65000"/>
              </a:srgbClr>
            </a:outerShdw>
          </a:effectLst>
        </p:spPr>
      </p:pic>
      <p:cxnSp>
        <p:nvCxnSpPr>
          <p:cNvPr id="11" name="Straight Connector 10"/>
          <p:cNvCxnSpPr/>
          <p:nvPr/>
        </p:nvCxnSpPr>
        <p:spPr>
          <a:xfrm>
            <a:off x="296562" y="5536096"/>
            <a:ext cx="0" cy="43732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88633" y="5526157"/>
            <a:ext cx="0" cy="98397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4701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THE BRAIN – ARDUINO </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0851" b="20851"/>
          <a:stretch>
            <a:fillRect/>
          </a:stretch>
        </p:blipFill>
        <p:spPr/>
      </p:pic>
      <p:sp>
        <p:nvSpPr>
          <p:cNvPr id="4" name="Text Placeholder 3"/>
          <p:cNvSpPr>
            <a:spLocks noGrp="1"/>
          </p:cNvSpPr>
          <p:nvPr>
            <p:ph type="body" sz="half" idx="2"/>
          </p:nvPr>
        </p:nvSpPr>
        <p:spPr>
          <a:xfrm>
            <a:off x="633182" y="6148863"/>
            <a:ext cx="7099462" cy="533400"/>
          </a:xfrm>
        </p:spPr>
        <p:txBody>
          <a:bodyPr/>
          <a:lstStyle/>
          <a:p>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is so called “the brain” of MP RAIR. It gets components work in harmony. It’s the thing that does the calculations and acts accordingly when necessary.</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rPr>
                <a:t>Product:</a:t>
              </a:r>
              <a:r>
                <a:rPr lang="en-US" dirty="0" smtClean="0">
                  <a:solidFill>
                    <a:schemeClr val="bg1"/>
                  </a:solidFill>
                </a:rPr>
                <a:t> </a:t>
              </a:r>
              <a:r>
                <a:rPr lang="en-US" dirty="0" err="1" smtClean="0">
                  <a:solidFill>
                    <a:schemeClr val="bg1"/>
                  </a:solidFill>
                </a:rPr>
                <a:t>Arduino</a:t>
              </a:r>
              <a:r>
                <a:rPr lang="en-US" dirty="0" smtClean="0">
                  <a:solidFill>
                    <a:schemeClr val="bg1"/>
                  </a:solidFill>
                </a:rPr>
                <a:t>, Mega</a:t>
              </a:r>
            </a:p>
            <a:p>
              <a:r>
                <a:rPr lang="en-US" dirty="0" smtClean="0">
                  <a:solidFill>
                    <a:schemeClr val="accent2"/>
                  </a:solidFill>
                </a:rPr>
                <a:t>Microcontroller Chip:</a:t>
              </a:r>
              <a:r>
                <a:rPr lang="en-US" dirty="0" smtClean="0">
                  <a:solidFill>
                    <a:schemeClr val="bg1"/>
                  </a:solidFill>
                </a:rPr>
                <a:t> </a:t>
              </a:r>
              <a:r>
                <a:rPr lang="en-US" dirty="0" err="1" smtClean="0">
                  <a:solidFill>
                    <a:schemeClr val="bg1"/>
                  </a:solidFill>
                </a:rPr>
                <a:t>Atmega</a:t>
              </a:r>
              <a:r>
                <a:rPr lang="en-US" dirty="0" smtClean="0">
                  <a:solidFill>
                    <a:schemeClr val="bg1"/>
                  </a:solidFill>
                </a:rPr>
                <a:t> 2560</a:t>
              </a:r>
            </a:p>
            <a:p>
              <a:r>
                <a:rPr lang="en-US" dirty="0" smtClean="0">
                  <a:solidFill>
                    <a:schemeClr val="accent2"/>
                  </a:solidFill>
                </a:rPr>
                <a:t>Language: </a:t>
              </a:r>
              <a:r>
                <a:rPr lang="en-US" dirty="0" smtClean="0">
                  <a:solidFill>
                    <a:schemeClr val="bg1"/>
                  </a:solidFill>
                </a:rPr>
                <a:t>C</a:t>
              </a:r>
            </a:p>
            <a:p>
              <a:r>
                <a:rPr lang="en-US" dirty="0" smtClean="0">
                  <a:solidFill>
                    <a:schemeClr val="accent2"/>
                  </a:solidFill>
                </a:rPr>
                <a:t>Operating Voltage: </a:t>
              </a:r>
              <a:r>
                <a:rPr lang="en-US" dirty="0" smtClean="0">
                  <a:solidFill>
                    <a:schemeClr val="bg1"/>
                  </a:solidFill>
                </a:rPr>
                <a:t>5V</a:t>
              </a:r>
              <a:endParaRPr lang="en-US" dirty="0">
                <a:solidFill>
                  <a:schemeClr val="bg1"/>
                </a:solidFill>
              </a:endParaRPr>
            </a:p>
          </p:txBody>
        </p:sp>
      </p:grpSp>
    </p:spTree>
    <p:extLst>
      <p:ext uri="{BB962C8B-B14F-4D97-AF65-F5344CB8AC3E}">
        <p14:creationId xmlns:p14="http://schemas.microsoft.com/office/powerpoint/2010/main" val="42745013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p:cNvSpPr/>
          <p:nvPr/>
        </p:nvSpPr>
        <p:spPr>
          <a:xfrm>
            <a:off x="5310808" y="4109831"/>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Roboto" pitchFamily="2" charset="0"/>
                <a:ea typeface="Roboto" pitchFamily="2" charset="0"/>
              </a:rPr>
              <a:t>Arduino</a:t>
            </a:r>
            <a:r>
              <a:rPr lang="en-US" sz="1600" dirty="0" smtClean="0">
                <a:solidFill>
                  <a:schemeClr val="tx1"/>
                </a:solidFill>
                <a:latin typeface="Roboto" pitchFamily="2" charset="0"/>
                <a:ea typeface="Roboto" pitchFamily="2" charset="0"/>
              </a:rPr>
              <a:t> Mega</a:t>
            </a:r>
            <a:endParaRPr lang="en-US" sz="1600" dirty="0">
              <a:solidFill>
                <a:schemeClr val="tx1"/>
              </a:solidFill>
              <a:latin typeface="Roboto" pitchFamily="2" charset="0"/>
              <a:ea typeface="Roboto" pitchFamily="2" charset="0"/>
            </a:endParaRPr>
          </a:p>
        </p:txBody>
      </p:sp>
      <p:sp>
        <p:nvSpPr>
          <p:cNvPr id="6" name="Rectangle 5"/>
          <p:cNvSpPr/>
          <p:nvPr/>
        </p:nvSpPr>
        <p:spPr>
          <a:xfrm>
            <a:off x="1467677" y="2284344"/>
            <a:ext cx="1663148"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Roboto" pitchFamily="2" charset="0"/>
                <a:ea typeface="Roboto" pitchFamily="2" charset="0"/>
              </a:rPr>
              <a:t>Metal Detector</a:t>
            </a:r>
            <a:endParaRPr lang="en-US" sz="1600" dirty="0">
              <a:solidFill>
                <a:schemeClr val="tx1"/>
              </a:solidFill>
              <a:latin typeface="Roboto" pitchFamily="2" charset="0"/>
              <a:ea typeface="Roboto" pitchFamily="2" charset="0"/>
            </a:endParaRPr>
          </a:p>
        </p:txBody>
      </p:sp>
      <p:sp>
        <p:nvSpPr>
          <p:cNvPr id="7" name="Rectangle 6"/>
          <p:cNvSpPr/>
          <p:nvPr/>
        </p:nvSpPr>
        <p:spPr>
          <a:xfrm>
            <a:off x="5310808" y="2284344"/>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Wireless</a:t>
            </a:r>
            <a:endParaRPr lang="en-US" dirty="0">
              <a:solidFill>
                <a:schemeClr val="tx1"/>
              </a:solidFill>
              <a:latin typeface="Roboto" pitchFamily="2" charset="0"/>
              <a:ea typeface="Roboto" pitchFamily="2" charset="0"/>
            </a:endParaRPr>
          </a:p>
        </p:txBody>
      </p:sp>
      <p:sp>
        <p:nvSpPr>
          <p:cNvPr id="8" name="Rectangle 7"/>
          <p:cNvSpPr/>
          <p:nvPr/>
        </p:nvSpPr>
        <p:spPr>
          <a:xfrm>
            <a:off x="9061174" y="4109831"/>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GPS</a:t>
            </a:r>
            <a:endParaRPr lang="en-US" dirty="0">
              <a:solidFill>
                <a:schemeClr val="tx1"/>
              </a:solidFill>
              <a:latin typeface="Roboto" pitchFamily="2" charset="0"/>
              <a:ea typeface="Roboto" pitchFamily="2" charset="0"/>
            </a:endParaRPr>
          </a:p>
        </p:txBody>
      </p:sp>
      <p:sp>
        <p:nvSpPr>
          <p:cNvPr id="9" name="Rectangle 8"/>
          <p:cNvSpPr/>
          <p:nvPr/>
        </p:nvSpPr>
        <p:spPr>
          <a:xfrm>
            <a:off x="5310807" y="5935318"/>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Motors</a:t>
            </a:r>
            <a:endParaRPr lang="en-US" dirty="0">
              <a:solidFill>
                <a:schemeClr val="tx1"/>
              </a:solidFill>
              <a:latin typeface="Roboto" pitchFamily="2" charset="0"/>
              <a:ea typeface="Roboto" pitchFamily="2" charset="0"/>
            </a:endParaRPr>
          </a:p>
        </p:txBody>
      </p:sp>
      <p:cxnSp>
        <p:nvCxnSpPr>
          <p:cNvPr id="15" name="Straight Connector 14"/>
          <p:cNvCxnSpPr/>
          <p:nvPr/>
        </p:nvCxnSpPr>
        <p:spPr>
          <a:xfrm>
            <a:off x="2299251" y="2842591"/>
            <a:ext cx="0" cy="1500809"/>
          </a:xfrm>
          <a:prstGeom prst="line">
            <a:avLst/>
          </a:prstGeom>
          <a:ln>
            <a:solidFill>
              <a:schemeClr val="accent2"/>
            </a:solidFill>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299251" y="4343400"/>
            <a:ext cx="2898914"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095998" y="2852530"/>
            <a:ext cx="0" cy="1162879"/>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095998" y="4661452"/>
            <a:ext cx="0" cy="1162879"/>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67330" y="4343400"/>
            <a:ext cx="1997766" cy="0"/>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9846365" y="2517913"/>
            <a:ext cx="0" cy="1497496"/>
          </a:xfrm>
          <a:prstGeom prst="line">
            <a:avLst/>
          </a:prstGeom>
          <a:ln>
            <a:solidFill>
              <a:schemeClr val="accent2"/>
            </a:solidFill>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967330" y="2517913"/>
            <a:ext cx="2879035"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994410" y="1260612"/>
            <a:ext cx="2203176"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Controlling Device</a:t>
            </a:r>
            <a:endParaRPr lang="en-US" dirty="0">
              <a:solidFill>
                <a:schemeClr val="tx1"/>
              </a:solidFill>
              <a:latin typeface="Roboto" pitchFamily="2" charset="0"/>
              <a:ea typeface="Roboto" pitchFamily="2" charset="0"/>
            </a:endParaRPr>
          </a:p>
        </p:txBody>
      </p:sp>
      <p:cxnSp>
        <p:nvCxnSpPr>
          <p:cNvPr id="39" name="Straight Arrow Connector 38"/>
          <p:cNvCxnSpPr/>
          <p:nvPr/>
        </p:nvCxnSpPr>
        <p:spPr>
          <a:xfrm flipV="1">
            <a:off x="6052930" y="1818861"/>
            <a:ext cx="0" cy="367748"/>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172200" y="1828800"/>
            <a:ext cx="0" cy="367748"/>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45" name="Subtitle 2"/>
          <p:cNvSpPr txBox="1">
            <a:spLocks/>
          </p:cNvSpPr>
          <p:nvPr/>
        </p:nvSpPr>
        <p:spPr>
          <a:xfrm>
            <a:off x="281013" y="332459"/>
            <a:ext cx="11096048" cy="591368"/>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4000" dirty="0" smtClean="0">
                <a:solidFill>
                  <a:schemeClr val="accent2"/>
                </a:solidFill>
                <a:latin typeface="Roboto Thin" pitchFamily="2" charset="0"/>
                <a:ea typeface="Roboto Thin" pitchFamily="2" charset="0"/>
              </a:rPr>
              <a:t>WORK FLOW</a:t>
            </a:r>
          </a:p>
        </p:txBody>
      </p:sp>
      <p:sp>
        <p:nvSpPr>
          <p:cNvPr id="46" name="TextBox 45"/>
          <p:cNvSpPr txBox="1"/>
          <p:nvPr/>
        </p:nvSpPr>
        <p:spPr>
          <a:xfrm>
            <a:off x="3091069" y="2244588"/>
            <a:ext cx="1162879"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Signals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upon mine detection.</a:t>
            </a:r>
            <a:endParaRPr lang="en-US" sz="1050" dirty="0">
              <a:solidFill>
                <a:schemeClr val="bg1"/>
              </a:solidFill>
              <a:latin typeface="Roboto" pitchFamily="2" charset="0"/>
              <a:ea typeface="Roboto" pitchFamily="2" charset="0"/>
            </a:endParaRPr>
          </a:p>
        </p:txBody>
      </p:sp>
      <p:sp>
        <p:nvSpPr>
          <p:cNvPr id="47" name="TextBox 46"/>
          <p:cNvSpPr txBox="1"/>
          <p:nvPr/>
        </p:nvSpPr>
        <p:spPr>
          <a:xfrm>
            <a:off x="7155640" y="1222451"/>
            <a:ext cx="3347376"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Sends commands to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on how to move and interact. In the meantime it also receives information about mine coordinates, vehicle location…</a:t>
            </a:r>
            <a:endParaRPr lang="en-US" sz="1050" dirty="0">
              <a:solidFill>
                <a:schemeClr val="bg1"/>
              </a:solidFill>
              <a:latin typeface="Roboto" pitchFamily="2" charset="0"/>
              <a:ea typeface="Roboto" pitchFamily="2" charset="0"/>
            </a:endParaRPr>
          </a:p>
        </p:txBody>
      </p:sp>
      <p:sp>
        <p:nvSpPr>
          <p:cNvPr id="48" name="TextBox 47"/>
          <p:cNvSpPr txBox="1"/>
          <p:nvPr/>
        </p:nvSpPr>
        <p:spPr>
          <a:xfrm>
            <a:off x="4149922" y="2208737"/>
            <a:ext cx="1208590" cy="584775"/>
          </a:xfrm>
          <a:prstGeom prst="rect">
            <a:avLst/>
          </a:prstGeom>
          <a:noFill/>
        </p:spPr>
        <p:txBody>
          <a:bodyPr wrap="square" rtlCol="0">
            <a:spAutoFit/>
          </a:bodyPr>
          <a:lstStyle/>
          <a:p>
            <a:pPr algn="r"/>
            <a:r>
              <a:rPr lang="en-US" sz="800" dirty="0" smtClean="0">
                <a:solidFill>
                  <a:schemeClr val="bg1"/>
                </a:solidFill>
                <a:latin typeface="Roboto" pitchFamily="2" charset="0"/>
                <a:ea typeface="Roboto" pitchFamily="2" charset="0"/>
              </a:rPr>
              <a:t>Provides communication between master and robot.</a:t>
            </a:r>
            <a:endParaRPr lang="en-US" sz="800" dirty="0">
              <a:solidFill>
                <a:schemeClr val="bg1"/>
              </a:solidFill>
              <a:latin typeface="Roboto" pitchFamily="2" charset="0"/>
              <a:ea typeface="Roboto" pitchFamily="2" charset="0"/>
            </a:endParaRPr>
          </a:p>
        </p:txBody>
      </p:sp>
      <p:sp>
        <p:nvSpPr>
          <p:cNvPr id="49" name="TextBox 48"/>
          <p:cNvSpPr txBox="1"/>
          <p:nvPr/>
        </p:nvSpPr>
        <p:spPr>
          <a:xfrm>
            <a:off x="10589612" y="4074790"/>
            <a:ext cx="1406645" cy="553998"/>
          </a:xfrm>
          <a:prstGeom prst="rect">
            <a:avLst/>
          </a:prstGeom>
          <a:noFill/>
        </p:spPr>
        <p:txBody>
          <a:bodyPr wrap="square" rtlCol="0">
            <a:spAutoFit/>
          </a:bodyPr>
          <a:lstStyle/>
          <a:p>
            <a:r>
              <a:rPr lang="en-US" sz="1000" dirty="0" smtClean="0">
                <a:solidFill>
                  <a:schemeClr val="bg1"/>
                </a:solidFill>
                <a:latin typeface="Roboto" pitchFamily="2" charset="0"/>
                <a:ea typeface="Roboto" pitchFamily="2" charset="0"/>
              </a:rPr>
              <a:t>Provides information such as coordinates and speed.</a:t>
            </a:r>
            <a:endParaRPr lang="en-US" sz="1000" dirty="0">
              <a:solidFill>
                <a:schemeClr val="bg1"/>
              </a:solidFill>
              <a:latin typeface="Roboto" pitchFamily="2" charset="0"/>
              <a:ea typeface="Roboto" pitchFamily="2" charset="0"/>
            </a:endParaRPr>
          </a:p>
        </p:txBody>
      </p:sp>
      <p:sp>
        <p:nvSpPr>
          <p:cNvPr id="50" name="TextBox 49"/>
          <p:cNvSpPr txBox="1"/>
          <p:nvPr/>
        </p:nvSpPr>
        <p:spPr>
          <a:xfrm>
            <a:off x="6847634" y="5885393"/>
            <a:ext cx="2213540"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Provide movement to the vehicle according to commands issued by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a:t>
            </a:r>
            <a:endParaRPr lang="en-US" sz="1050" dirty="0">
              <a:solidFill>
                <a:schemeClr val="bg1"/>
              </a:solidFill>
              <a:latin typeface="Roboto" pitchFamily="2" charset="0"/>
              <a:ea typeface="Roboto" pitchFamily="2" charset="0"/>
            </a:endParaRPr>
          </a:p>
        </p:txBody>
      </p:sp>
      <p:sp>
        <p:nvSpPr>
          <p:cNvPr id="51" name="TextBox 50"/>
          <p:cNvSpPr txBox="1"/>
          <p:nvPr/>
        </p:nvSpPr>
        <p:spPr>
          <a:xfrm>
            <a:off x="216244" y="4714613"/>
            <a:ext cx="3431097" cy="369332"/>
          </a:xfrm>
          <a:prstGeom prst="rect">
            <a:avLst/>
          </a:prstGeom>
          <a:noFill/>
        </p:spPr>
        <p:txBody>
          <a:bodyPr wrap="square" rtlCol="0">
            <a:spAutoFit/>
          </a:bodyPr>
          <a:lstStyle/>
          <a:p>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Mega</a:t>
            </a:r>
            <a:endParaRPr lang="en-US" dirty="0">
              <a:solidFill>
                <a:schemeClr val="bg1"/>
              </a:solidFill>
              <a:latin typeface="Roboto Th" pitchFamily="2" charset="0"/>
              <a:ea typeface="Roboto Th" pitchFamily="2" charset="0"/>
            </a:endParaRPr>
          </a:p>
        </p:txBody>
      </p:sp>
      <p:cxnSp>
        <p:nvCxnSpPr>
          <p:cNvPr id="53" name="Straight Connector 52"/>
          <p:cNvCxnSpPr/>
          <p:nvPr/>
        </p:nvCxnSpPr>
        <p:spPr>
          <a:xfrm>
            <a:off x="281013" y="5100723"/>
            <a:ext cx="386890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07855" y="5125890"/>
            <a:ext cx="3868909" cy="938719"/>
          </a:xfrm>
          <a:prstGeom prst="rect">
            <a:avLst/>
          </a:prstGeom>
          <a:noFill/>
        </p:spPr>
        <p:txBody>
          <a:bodyPr wrap="square" rtlCol="0">
            <a:spAutoFit/>
          </a:bodyPr>
          <a:lstStyle/>
          <a:p>
            <a:r>
              <a:rPr lang="en-US" sz="1100" dirty="0" smtClean="0">
                <a:solidFill>
                  <a:schemeClr val="bg1"/>
                </a:solidFill>
                <a:latin typeface="Roboto" pitchFamily="2" charset="0"/>
                <a:ea typeface="Roboto" pitchFamily="2" charset="0"/>
              </a:rPr>
              <a:t>As the brain of the robot it acts upon data received from either the Metal Detector or the Wireless module by issuing commands to the motors or first obtaining GPS data and then sending those data to the master (Controlling Device) over Wireless.</a:t>
            </a:r>
            <a:endParaRPr lang="en-US" sz="11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4161351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25936" t="26046" r="34831" b="29882"/>
          <a:stretch/>
        </p:blipFill>
        <p:spPr>
          <a:xfrm>
            <a:off x="8776252" y="3558208"/>
            <a:ext cx="1431236" cy="135172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648688"/>
            <a:ext cx="1558814" cy="12001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85" y="3615656"/>
            <a:ext cx="1476463" cy="1233182"/>
          </a:xfrm>
          <a:prstGeom prst="rect">
            <a:avLst/>
          </a:prstGeom>
        </p:spPr>
      </p:pic>
      <p:sp>
        <p:nvSpPr>
          <p:cNvPr id="45" name="Subtitle 2"/>
          <p:cNvSpPr txBox="1">
            <a:spLocks/>
          </p:cNvSpPr>
          <p:nvPr/>
        </p:nvSpPr>
        <p:spPr>
          <a:xfrm>
            <a:off x="281013" y="332459"/>
            <a:ext cx="11096048" cy="591368"/>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4000" dirty="0" smtClean="0">
                <a:solidFill>
                  <a:schemeClr val="accent2"/>
                </a:solidFill>
                <a:latin typeface="Roboto Thin" pitchFamily="2" charset="0"/>
                <a:ea typeface="Roboto Thin" pitchFamily="2" charset="0"/>
              </a:rPr>
              <a:t>UPON MINE DETECTION</a:t>
            </a:r>
          </a:p>
        </p:txBody>
      </p:sp>
      <p:graphicFrame>
        <p:nvGraphicFramePr>
          <p:cNvPr id="4" name="Diagram 3"/>
          <p:cNvGraphicFramePr/>
          <p:nvPr>
            <p:extLst>
              <p:ext uri="{D42A27DB-BD31-4B8C-83A1-F6EECF244321}">
                <p14:modId xmlns:p14="http://schemas.microsoft.com/office/powerpoint/2010/main" val="328468239"/>
              </p:ext>
            </p:extLst>
          </p:nvPr>
        </p:nvGraphicFramePr>
        <p:xfrm>
          <a:off x="0" y="864066"/>
          <a:ext cx="12191999" cy="59939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p:cNvSpPr txBox="1"/>
          <p:nvPr/>
        </p:nvSpPr>
        <p:spPr>
          <a:xfrm>
            <a:off x="2852258" y="3981804"/>
            <a:ext cx="1047082" cy="584775"/>
          </a:xfrm>
          <a:prstGeom prst="rect">
            <a:avLst/>
          </a:prstGeom>
          <a:noFill/>
        </p:spPr>
        <p:txBody>
          <a:bodyPr wrap="none" rtlCol="0">
            <a:spAutoFit/>
          </a:bodyPr>
          <a:lstStyle/>
          <a:p>
            <a:r>
              <a:rPr lang="en-US" sz="3200" dirty="0" smtClean="0">
                <a:solidFill>
                  <a:schemeClr val="tx1">
                    <a:lumMod val="75000"/>
                    <a:lumOff val="25000"/>
                  </a:schemeClr>
                </a:solidFill>
                <a:latin typeface="Roboto" pitchFamily="2" charset="0"/>
                <a:ea typeface="Roboto" pitchFamily="2" charset="0"/>
              </a:rPr>
              <a:t>5V</a:t>
            </a:r>
            <a:r>
              <a:rPr lang="en-US" sz="3200" dirty="0" smtClean="0">
                <a:solidFill>
                  <a:schemeClr val="tx1">
                    <a:lumMod val="75000"/>
                    <a:lumOff val="25000"/>
                  </a:schemeClr>
                </a:solidFill>
              </a:rPr>
              <a:t>→</a:t>
            </a:r>
            <a:endParaRPr lang="en-US" sz="3200" dirty="0">
              <a:solidFill>
                <a:schemeClr val="tx1">
                  <a:lumMod val="75000"/>
                  <a:lumOff val="25000"/>
                </a:schemeClr>
              </a:solidFill>
            </a:endParaRPr>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8726" y="3696575"/>
            <a:ext cx="1087598" cy="1087598"/>
          </a:xfrm>
          <a:prstGeom prst="ellipse">
            <a:avLst/>
          </a:prstGeom>
          <a:ln>
            <a:noFill/>
          </a:ln>
          <a:effectLst>
            <a:softEdge rad="112500"/>
          </a:effec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3424" y="3970961"/>
            <a:ext cx="604007" cy="604007"/>
          </a:xfrm>
          <a:prstGeom prst="rect">
            <a:avLst/>
          </a:prstGeom>
          <a:noFill/>
          <a:ln>
            <a:noFill/>
          </a:ln>
        </p:spPr>
      </p:pic>
    </p:spTree>
    <p:extLst>
      <p:ext uri="{BB962C8B-B14F-4D97-AF65-F5344CB8AC3E}">
        <p14:creationId xmlns:p14="http://schemas.microsoft.com/office/powerpoint/2010/main" val="1366024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5578" y="2611535"/>
            <a:ext cx="10772775" cy="1658198"/>
          </a:xfrm>
        </p:spPr>
        <p:txBody>
          <a:bodyPr/>
          <a:lstStyle/>
          <a:p>
            <a:pPr algn="ctr"/>
            <a:r>
              <a:rPr lang="en-US" dirty="0" smtClean="0">
                <a:solidFill>
                  <a:schemeClr val="accent2"/>
                </a:solidFill>
                <a:latin typeface="Roboto Thin" pitchFamily="2" charset="0"/>
                <a:ea typeface="Roboto Thin" pitchFamily="2" charset="0"/>
              </a:rPr>
              <a:t>Well…</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32298933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499674" y="2936511"/>
            <a:ext cx="11096048" cy="591368"/>
          </a:xfrm>
        </p:spPr>
        <p:txBody>
          <a:bodyPr>
            <a:noAutofit/>
          </a:bodyPr>
          <a:lstStyle/>
          <a:p>
            <a:pPr algn="ctr"/>
            <a:r>
              <a:rPr lang="en-US" sz="4000" dirty="0" smtClean="0">
                <a:solidFill>
                  <a:schemeClr val="accent2"/>
                </a:solidFill>
                <a:latin typeface="Roboto Thin" pitchFamily="2" charset="0"/>
                <a:ea typeface="Roboto Thin" pitchFamily="2" charset="0"/>
              </a:rPr>
              <a:t>WHAT IF YOUR </a:t>
            </a:r>
            <a:r>
              <a:rPr lang="en-US" sz="4000" dirty="0" smtClean="0">
                <a:solidFill>
                  <a:schemeClr val="accent2"/>
                </a:solidFill>
                <a:latin typeface="Roboto Thin" pitchFamily="2" charset="0"/>
                <a:ea typeface="Roboto Thin" pitchFamily="2" charset="0"/>
              </a:rPr>
              <a:t>ROBOT PASSES RIGHT OVER THE MINE?</a:t>
            </a:r>
          </a:p>
        </p:txBody>
      </p:sp>
    </p:spTree>
    <p:extLst>
      <p:ext uri="{BB962C8B-B14F-4D97-AF65-F5344CB8AC3E}">
        <p14:creationId xmlns:p14="http://schemas.microsoft.com/office/powerpoint/2010/main" val="2634707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591368"/>
          </a:xfrm>
        </p:spPr>
        <p:txBody>
          <a:bodyPr>
            <a:noAutofit/>
          </a:bodyPr>
          <a:lstStyle/>
          <a:p>
            <a:r>
              <a:rPr lang="en-US" sz="4000" dirty="0" smtClean="0">
                <a:solidFill>
                  <a:schemeClr val="accent2"/>
                </a:solidFill>
                <a:latin typeface="Roboto Thin" pitchFamily="2" charset="0"/>
                <a:ea typeface="Roboto Thin" pitchFamily="2" charset="0"/>
              </a:rPr>
              <a:t>ANTI-PERSONNEL AND ANTI-TANK MINES</a:t>
            </a:r>
            <a:endParaRPr lang="en-US" sz="4000" dirty="0" smtClean="0">
              <a:solidFill>
                <a:schemeClr val="accent2"/>
              </a:solidFill>
              <a:latin typeface="Roboto Thin" pitchFamily="2" charset="0"/>
              <a:ea typeface="Roboto Thin" pitchFamily="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709"/>
            <a:ext cx="3084754" cy="421660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39" y="1660709"/>
            <a:ext cx="6390861" cy="4215727"/>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3528546" y="2854172"/>
            <a:ext cx="1828800" cy="1828800"/>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chemeClr val="tx1">
                    <a:lumMod val="75000"/>
                    <a:lumOff val="25000"/>
                  </a:schemeClr>
                </a:solidFill>
                <a:latin typeface="Roboto Th" pitchFamily="2" charset="0"/>
                <a:ea typeface="Roboto Th" pitchFamily="2" charset="0"/>
              </a:rPr>
              <a:t>VS</a:t>
            </a:r>
            <a:endParaRPr lang="en-US" sz="7200" dirty="0">
              <a:solidFill>
                <a:schemeClr val="tx1">
                  <a:lumMod val="75000"/>
                  <a:lumOff val="25000"/>
                </a:schemeClr>
              </a:solidFill>
              <a:latin typeface="Roboto Th" pitchFamily="2" charset="0"/>
              <a:ea typeface="Roboto Th" pitchFamily="2" charset="0"/>
            </a:endParaRPr>
          </a:p>
        </p:txBody>
      </p:sp>
    </p:spTree>
    <p:extLst>
      <p:ext uri="{BB962C8B-B14F-4D97-AF65-F5344CB8AC3E}">
        <p14:creationId xmlns:p14="http://schemas.microsoft.com/office/powerpoint/2010/main" val="618127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6499" y="1319753"/>
            <a:ext cx="10058400" cy="1661993"/>
          </a:xfrm>
          <a:prstGeom prst="rect">
            <a:avLst/>
          </a:prstGeom>
          <a:noFill/>
        </p:spPr>
        <p:txBody>
          <a:bodyPr wrap="square" rtlCol="0">
            <a:spAutoFit/>
          </a:bodyPr>
          <a:lstStyle/>
          <a:p>
            <a:r>
              <a:rPr lang="en-US" dirty="0" smtClean="0">
                <a:solidFill>
                  <a:schemeClr val="bg1"/>
                </a:solidFill>
                <a:latin typeface="Roboto Thin" pitchFamily="2" charset="0"/>
                <a:ea typeface="Roboto Thin" pitchFamily="2" charset="0"/>
              </a:rPr>
              <a:t>Pressure/Weight required to trigger a land mine is </a:t>
            </a:r>
            <a:r>
              <a:rPr lang="en-US" sz="2400" dirty="0" smtClean="0">
                <a:solidFill>
                  <a:schemeClr val="bg1"/>
                </a:solidFill>
                <a:latin typeface="Roboto Thin" pitchFamily="2" charset="0"/>
                <a:ea typeface="Roboto Thin" pitchFamily="2" charset="0"/>
              </a:rPr>
              <a:t>11-35.3</a:t>
            </a:r>
            <a:r>
              <a:rPr lang="en-US" dirty="0" smtClean="0">
                <a:solidFill>
                  <a:schemeClr val="bg1"/>
                </a:solidFill>
                <a:latin typeface="Roboto Thin" pitchFamily="2" charset="0"/>
                <a:ea typeface="Roboto Thin" pitchFamily="2" charset="0"/>
              </a:rPr>
              <a:t> pounds </a:t>
            </a:r>
            <a:r>
              <a:rPr lang="en-US" sz="2400" dirty="0" smtClean="0">
                <a:solidFill>
                  <a:schemeClr val="bg1"/>
                </a:solidFill>
                <a:latin typeface="Roboto Thin" pitchFamily="2" charset="0"/>
                <a:ea typeface="Roboto Thin" pitchFamily="2" charset="0"/>
              </a:rPr>
              <a:t>(5-16KG) </a:t>
            </a:r>
            <a:r>
              <a:rPr lang="en-US" dirty="0" smtClean="0">
                <a:solidFill>
                  <a:schemeClr val="bg1"/>
                </a:solidFill>
                <a:latin typeface="Roboto Thin" pitchFamily="2" charset="0"/>
                <a:ea typeface="Roboto Thin" pitchFamily="2" charset="0"/>
              </a:rPr>
              <a:t>for Anti-Personnel mines. As for Anti-Tank mines, they require even higher pressure as they are designed for tanks and vehicles. Our robot being only </a:t>
            </a:r>
            <a:r>
              <a:rPr lang="en-US" sz="2400" dirty="0" smtClean="0">
                <a:solidFill>
                  <a:schemeClr val="bg1"/>
                </a:solidFill>
                <a:latin typeface="Roboto Thin" pitchFamily="2" charset="0"/>
                <a:ea typeface="Roboto Thin" pitchFamily="2" charset="0"/>
              </a:rPr>
              <a:t>X Kilograms </a:t>
            </a:r>
            <a:r>
              <a:rPr lang="en-US" dirty="0" smtClean="0">
                <a:solidFill>
                  <a:schemeClr val="bg1"/>
                </a:solidFill>
                <a:latin typeface="Roboto Thin" pitchFamily="2" charset="0"/>
                <a:ea typeface="Roboto Thin" pitchFamily="2" charset="0"/>
              </a:rPr>
              <a:t>is very </a:t>
            </a:r>
            <a:r>
              <a:rPr lang="en-US" b="1" dirty="0" smtClean="0">
                <a:solidFill>
                  <a:schemeClr val="bg1"/>
                </a:solidFill>
                <a:latin typeface="Roboto Thin" pitchFamily="2" charset="0"/>
                <a:ea typeface="Roboto Thin" pitchFamily="2" charset="0"/>
              </a:rPr>
              <a:t>unlikely</a:t>
            </a:r>
            <a:r>
              <a:rPr lang="en-US" dirty="0" smtClean="0">
                <a:solidFill>
                  <a:schemeClr val="bg1"/>
                </a:solidFill>
                <a:latin typeface="Roboto Thin" pitchFamily="2" charset="0"/>
                <a:ea typeface="Roboto Thin" pitchFamily="2" charset="0"/>
              </a:rPr>
              <a:t> to cause a mine explosion.</a:t>
            </a:r>
          </a:p>
          <a:p>
            <a:endParaRPr lang="en-US" dirty="0">
              <a:solidFill>
                <a:schemeClr val="bg1"/>
              </a:solidFill>
              <a:latin typeface="Roboto Thin" pitchFamily="2" charset="0"/>
              <a:ea typeface="Roboto Thin" pitchFamily="2" charset="0"/>
            </a:endParaRPr>
          </a:p>
          <a:p>
            <a:r>
              <a:rPr lang="en-US" dirty="0" smtClean="0">
                <a:solidFill>
                  <a:schemeClr val="bg1"/>
                </a:solidFill>
                <a:latin typeface="Roboto Thin" pitchFamily="2" charset="0"/>
                <a:ea typeface="Roboto Thin" pitchFamily="2" charset="0"/>
              </a:rPr>
              <a:t>In the worst case, it’s still better than having a human </a:t>
            </a:r>
            <a:r>
              <a:rPr lang="en-US" dirty="0" smtClean="0">
                <a:solidFill>
                  <a:schemeClr val="bg1"/>
                </a:solidFill>
                <a:latin typeface="Roboto Thin" pitchFamily="2" charset="0"/>
                <a:ea typeface="Roboto Thin" pitchFamily="2" charset="0"/>
              </a:rPr>
              <a:t>set it off.</a:t>
            </a:r>
            <a:endParaRPr lang="en-US" dirty="0">
              <a:solidFill>
                <a:schemeClr val="bg1"/>
              </a:solidFill>
              <a:latin typeface="Roboto Thin" pitchFamily="2" charset="0"/>
              <a:ea typeface="Roboto Thin" pitchFamily="2" charset="0"/>
            </a:endParaRPr>
          </a:p>
        </p:txBody>
      </p:sp>
      <p:sp>
        <p:nvSpPr>
          <p:cNvPr id="2" name="TextBox 1"/>
          <p:cNvSpPr txBox="1"/>
          <p:nvPr/>
        </p:nvSpPr>
        <p:spPr>
          <a:xfrm rot="21313259">
            <a:off x="5390147" y="3224463"/>
            <a:ext cx="6083167" cy="2646878"/>
          </a:xfrm>
          <a:prstGeom prst="rect">
            <a:avLst/>
          </a:prstGeom>
          <a:noFill/>
        </p:spPr>
        <p:txBody>
          <a:bodyPr wrap="square" rtlCol="0">
            <a:spAutoFit/>
          </a:bodyPr>
          <a:lstStyle/>
          <a:p>
            <a:r>
              <a:rPr lang="en-US" sz="16600" dirty="0" smtClean="0">
                <a:solidFill>
                  <a:schemeClr val="accent2"/>
                </a:solidFill>
                <a:latin typeface="Roboto" pitchFamily="2" charset="0"/>
                <a:ea typeface="Roboto" pitchFamily="2" charset="0"/>
              </a:rPr>
              <a:t>X &lt; 5</a:t>
            </a:r>
            <a:endParaRPr lang="en-US" sz="16600" dirty="0">
              <a:solidFill>
                <a:schemeClr val="accent2"/>
              </a:solidFill>
              <a:latin typeface="Roboto" pitchFamily="2" charset="0"/>
              <a:ea typeface="Roboto" pitchFamily="2" charset="0"/>
            </a:endParaRPr>
          </a:p>
        </p:txBody>
      </p:sp>
    </p:spTree>
    <p:extLst>
      <p:ext uri="{BB962C8B-B14F-4D97-AF65-F5344CB8AC3E}">
        <p14:creationId xmlns:p14="http://schemas.microsoft.com/office/powerpoint/2010/main" val="1136817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NOT ALL MINES ARE COMPLETELY METAL. AND YOU’RE A METAL DETECTOR…</a:t>
            </a:r>
          </a:p>
        </p:txBody>
      </p:sp>
      <p:sp>
        <p:nvSpPr>
          <p:cNvPr id="8" name="TextBox 7"/>
          <p:cNvSpPr txBox="1"/>
          <p:nvPr/>
        </p:nvSpPr>
        <p:spPr>
          <a:xfrm>
            <a:off x="873060" y="2964258"/>
            <a:ext cx="10058400" cy="1200329"/>
          </a:xfrm>
          <a:prstGeom prst="rect">
            <a:avLst/>
          </a:prstGeom>
          <a:noFill/>
        </p:spPr>
        <p:txBody>
          <a:bodyPr wrap="square" rtlCol="0">
            <a:spAutoFit/>
          </a:bodyPr>
          <a:lstStyle/>
          <a:p>
            <a:r>
              <a:rPr lang="en-US" dirty="0" smtClean="0">
                <a:solidFill>
                  <a:schemeClr val="bg1"/>
                </a:solidFill>
                <a:latin typeface="Roboto Thin" pitchFamily="2" charset="0"/>
                <a:ea typeface="Roboto Thin" pitchFamily="2" charset="0"/>
              </a:rPr>
              <a:t>Yes, at some point this is correct. But according to Wikipedia; “</a:t>
            </a:r>
            <a:r>
              <a:rPr lang="en-US" dirty="0">
                <a:solidFill>
                  <a:schemeClr val="bg1"/>
                </a:solidFill>
              </a:rPr>
              <a:t>Mines manufactured after the 1950s generally use plastic casings to hinder detection by electronic mine detectors. Some, referred to as Minimum metal mines, are constructed with as little metal </a:t>
            </a:r>
            <a:r>
              <a:rPr lang="en-US" dirty="0" smtClean="0">
                <a:solidFill>
                  <a:schemeClr val="bg1"/>
                </a:solidFill>
              </a:rPr>
              <a:t>as possible. </a:t>
            </a:r>
            <a:r>
              <a:rPr lang="en-US" dirty="0">
                <a:solidFill>
                  <a:schemeClr val="bg1"/>
                </a:solidFill>
              </a:rPr>
              <a:t>Mines containing absolutely no metal have been produced, but are uncommon</a:t>
            </a:r>
            <a:r>
              <a:rPr lang="en-US" dirty="0" smtClean="0">
                <a:solidFill>
                  <a:schemeClr val="bg1"/>
                </a:solidFill>
              </a:rPr>
              <a:t>.”.</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294249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499674" y="1942598"/>
            <a:ext cx="11096048" cy="591368"/>
          </a:xfrm>
        </p:spPr>
        <p:txBody>
          <a:bodyPr>
            <a:noAutofit/>
          </a:bodyPr>
          <a:lstStyle/>
          <a:p>
            <a:r>
              <a:rPr lang="en-US" sz="3600" dirty="0" smtClean="0">
                <a:solidFill>
                  <a:schemeClr val="accent2"/>
                </a:solidFill>
                <a:latin typeface="Roboto Thin" pitchFamily="2" charset="0"/>
                <a:ea typeface="Roboto Thin" pitchFamily="2" charset="0"/>
              </a:rPr>
              <a:t>YOU MENTIONED SOME MACHINES THAT COMBINE MINE FINDING AND REMOVAL INTO ONE OPERATION.</a:t>
            </a:r>
          </a:p>
          <a:p>
            <a:pPr algn="ctr"/>
            <a:endParaRPr lang="en-US" sz="4000" dirty="0">
              <a:solidFill>
                <a:schemeClr val="accent2"/>
              </a:solidFill>
              <a:latin typeface="Roboto Thin" pitchFamily="2" charset="0"/>
              <a:ea typeface="Roboto Thin" pitchFamily="2" charset="0"/>
            </a:endParaRPr>
          </a:p>
          <a:p>
            <a:pPr algn="ctr">
              <a:tabLst>
                <a:tab pos="1600200" algn="l"/>
              </a:tabLst>
            </a:pPr>
            <a:r>
              <a:rPr lang="en-US" sz="4800" dirty="0" smtClean="0">
                <a:solidFill>
                  <a:schemeClr val="accent2"/>
                </a:solidFill>
                <a:latin typeface="Roboto Thin" pitchFamily="2" charset="0"/>
                <a:ea typeface="Roboto Thin" pitchFamily="2" charset="0"/>
              </a:rPr>
              <a:t>NOW, ISN’T THAT BETTER THAN YOUR ROBOT?</a:t>
            </a:r>
            <a:endParaRPr lang="en-US" sz="4800" dirty="0" smtClean="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722227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24" y="5346478"/>
            <a:ext cx="10780776" cy="613283"/>
          </a:xfrm>
        </p:spPr>
        <p:txBody>
          <a:bodyPr/>
          <a:lstStyle/>
          <a:p>
            <a:r>
              <a:rPr lang="en-US" dirty="0" smtClean="0">
                <a:solidFill>
                  <a:schemeClr val="accent2"/>
                </a:solidFill>
                <a:latin typeface="Roboto Thin" pitchFamily="2" charset="0"/>
                <a:ea typeface="Roboto Thin" pitchFamily="2" charset="0"/>
              </a:rPr>
              <a:t>BOSNIAN  WAR</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7089" b="17089"/>
          <a:stretch>
            <a:fillRect/>
          </a:stretch>
        </p:blipFill>
        <p:spPr/>
      </p:pic>
      <p:sp>
        <p:nvSpPr>
          <p:cNvPr id="4" name="Text Placeholder 3"/>
          <p:cNvSpPr>
            <a:spLocks noGrp="1"/>
          </p:cNvSpPr>
          <p:nvPr>
            <p:ph type="body" sz="half" idx="2"/>
          </p:nvPr>
        </p:nvSpPr>
        <p:spPr>
          <a:xfrm>
            <a:off x="676656" y="5861608"/>
            <a:ext cx="9229344" cy="948265"/>
          </a:xfrm>
        </p:spPr>
        <p:txBody>
          <a:bodyPr>
            <a:noAutofit/>
          </a:bodyPr>
          <a:lstStyle/>
          <a:p>
            <a:r>
              <a:rPr lang="en-US" dirty="0">
                <a:solidFill>
                  <a:schemeClr val="bg1"/>
                </a:solidFill>
                <a:latin typeface="Roboto Thin" pitchFamily="2" charset="0"/>
                <a:ea typeface="Roboto Thin" pitchFamily="2" charset="0"/>
              </a:rPr>
              <a:t>The </a:t>
            </a:r>
            <a:r>
              <a:rPr lang="en-US" b="1" dirty="0">
                <a:solidFill>
                  <a:schemeClr val="bg1"/>
                </a:solidFill>
                <a:latin typeface="Roboto Thin" pitchFamily="2" charset="0"/>
                <a:ea typeface="Roboto Thin" pitchFamily="2" charset="0"/>
              </a:rPr>
              <a:t>Bosnian War</a:t>
            </a:r>
            <a:r>
              <a:rPr lang="en-US" dirty="0">
                <a:solidFill>
                  <a:schemeClr val="bg1"/>
                </a:solidFill>
                <a:latin typeface="Roboto Thin" pitchFamily="2" charset="0"/>
                <a:ea typeface="Roboto Thin" pitchFamily="2" charset="0"/>
              </a:rPr>
              <a:t> </a:t>
            </a:r>
            <a:r>
              <a:rPr lang="en-US" dirty="0" smtClean="0">
                <a:solidFill>
                  <a:schemeClr val="bg1"/>
                </a:solidFill>
                <a:latin typeface="Roboto Thin" pitchFamily="2" charset="0"/>
                <a:ea typeface="Roboto Thin" pitchFamily="2" charset="0"/>
              </a:rPr>
              <a:t>was </a:t>
            </a:r>
            <a:r>
              <a:rPr lang="en-US" dirty="0">
                <a:solidFill>
                  <a:schemeClr val="bg1"/>
                </a:solidFill>
                <a:latin typeface="Roboto Thin" pitchFamily="2" charset="0"/>
                <a:ea typeface="Roboto Thin" pitchFamily="2" charset="0"/>
              </a:rPr>
              <a:t>an international armed conflict that took place in Bosnia and Herzegovina between 1 March 1992 and 14 December 1995. </a:t>
            </a:r>
            <a:r>
              <a:rPr lang="en-US" dirty="0" smtClean="0">
                <a:solidFill>
                  <a:schemeClr val="bg1"/>
                </a:solidFill>
                <a:latin typeface="Roboto Thin" pitchFamily="2" charset="0"/>
                <a:ea typeface="Roboto Thin" pitchFamily="2" charset="0"/>
              </a:rPr>
              <a:t>The </a:t>
            </a:r>
            <a:r>
              <a:rPr lang="en-US" dirty="0">
                <a:solidFill>
                  <a:schemeClr val="bg1"/>
                </a:solidFill>
                <a:latin typeface="Roboto Thin" pitchFamily="2" charset="0"/>
                <a:ea typeface="Roboto Thin" pitchFamily="2" charset="0"/>
              </a:rPr>
              <a:t>main belligerents were the forces of the Republic of Bosnia and Herzegovina and those of the self-proclaimed Bosnian Serb and Bosnian Croat entities within Bosnia and Herzegovina, Republika Srpska and Herzeg-Bosnia, who were led and supplied by Serbia and Croatia </a:t>
            </a:r>
            <a:r>
              <a:rPr lang="en-US" dirty="0" smtClean="0">
                <a:solidFill>
                  <a:schemeClr val="bg1"/>
                </a:solidFill>
                <a:latin typeface="Roboto Thin" pitchFamily="2" charset="0"/>
                <a:ea typeface="Roboto Thin" pitchFamily="2" charset="0"/>
              </a:rPr>
              <a:t>respectively.</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39087134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972"/>
          <a:stretch/>
        </p:blipFill>
        <p:spPr>
          <a:xfrm>
            <a:off x="-2196548" y="0"/>
            <a:ext cx="12192000" cy="6858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378" t="145" r="17753" b="-145"/>
          <a:stretch/>
        </p:blipFill>
        <p:spPr>
          <a:xfrm>
            <a:off x="6096000" y="-8390"/>
            <a:ext cx="6937512" cy="6937696"/>
          </a:xfrm>
          <a:prstGeom prst="rect">
            <a:avLst/>
          </a:prstGeom>
        </p:spPr>
      </p:pic>
    </p:spTree>
    <p:extLst>
      <p:ext uri="{BB962C8B-B14F-4D97-AF65-F5344CB8AC3E}">
        <p14:creationId xmlns:p14="http://schemas.microsoft.com/office/powerpoint/2010/main" val="16740590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6656" y="566530"/>
            <a:ext cx="2672003" cy="656922"/>
          </a:xfrm>
        </p:spPr>
        <p:txBody>
          <a:bodyPr>
            <a:normAutofit/>
          </a:bodyPr>
          <a:lstStyle/>
          <a:p>
            <a:r>
              <a:rPr lang="en-US" sz="4000" dirty="0" smtClean="0">
                <a:solidFill>
                  <a:schemeClr val="accent2"/>
                </a:solidFill>
                <a:latin typeface="Roboto Th" pitchFamily="2" charset="0"/>
                <a:ea typeface="Roboto Th" pitchFamily="2" charset="0"/>
              </a:rPr>
              <a:t>MP RAIR </a:t>
            </a:r>
            <a:endParaRPr lang="en-US" sz="4000" dirty="0">
              <a:solidFill>
                <a:schemeClr val="accent2"/>
              </a:solidFill>
              <a:latin typeface="Roboto Th" pitchFamily="2" charset="0"/>
              <a:ea typeface="Roboto Th" pitchFamily="2" charset="0"/>
            </a:endParaRPr>
          </a:p>
        </p:txBody>
      </p:sp>
      <p:sp>
        <p:nvSpPr>
          <p:cNvPr id="3" name="Content Placeholder 2"/>
          <p:cNvSpPr>
            <a:spLocks noGrp="1"/>
          </p:cNvSpPr>
          <p:nvPr>
            <p:ph idx="1"/>
          </p:nvPr>
        </p:nvSpPr>
        <p:spPr>
          <a:xfrm>
            <a:off x="676656" y="2558332"/>
            <a:ext cx="5048283" cy="3766185"/>
          </a:xfrm>
        </p:spPr>
        <p:txBody>
          <a:bodyPr/>
          <a:lstStyle/>
          <a:p>
            <a:pPr lvl="1">
              <a:buFont typeface="Arial" panose="020B0604020202020204" pitchFamily="34" charset="0"/>
              <a:buChar char="•"/>
            </a:pPr>
            <a:r>
              <a:rPr lang="en-US" dirty="0" smtClean="0">
                <a:solidFill>
                  <a:schemeClr val="bg1"/>
                </a:solidFill>
                <a:latin typeface="Roboto Th" pitchFamily="2" charset="0"/>
                <a:ea typeface="Roboto Th" pitchFamily="2" charset="0"/>
              </a:rPr>
              <a:t>Low Cost (&lt;$1000)</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Portable/Small in size</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Unable to detonate mines</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Use</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get (Assemble/Make)</a:t>
            </a:r>
            <a:endParaRPr lang="en-US" dirty="0">
              <a:solidFill>
                <a:schemeClr val="bg1"/>
              </a:solidFill>
              <a:latin typeface="Roboto Th" pitchFamily="2" charset="0"/>
              <a:ea typeface="Roboto Th" pitchFamily="2" charset="0"/>
            </a:endParaRPr>
          </a:p>
        </p:txBody>
      </p:sp>
      <p:sp>
        <p:nvSpPr>
          <p:cNvPr id="4" name="Title 1"/>
          <p:cNvSpPr txBox="1">
            <a:spLocks/>
          </p:cNvSpPr>
          <p:nvPr/>
        </p:nvSpPr>
        <p:spPr>
          <a:xfrm>
            <a:off x="4774891" y="482047"/>
            <a:ext cx="7340081" cy="825887"/>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smtClean="0">
                <a:solidFill>
                  <a:schemeClr val="accent2"/>
                </a:solidFill>
                <a:latin typeface="Roboto Th" pitchFamily="2" charset="0"/>
                <a:ea typeface="Roboto Th" pitchFamily="2" charset="0"/>
              </a:rPr>
              <a:t>MINE CLEARANCE MACHINES</a:t>
            </a:r>
            <a:endParaRPr lang="en-US" sz="4000" dirty="0">
              <a:solidFill>
                <a:schemeClr val="accent2"/>
              </a:solidFill>
              <a:latin typeface="Roboto Th" pitchFamily="2" charset="0"/>
              <a:ea typeface="Roboto Th" pitchFamily="2" charset="0"/>
            </a:endParaRPr>
          </a:p>
        </p:txBody>
      </p:sp>
      <p:sp>
        <p:nvSpPr>
          <p:cNvPr id="5" name="Oval 4"/>
          <p:cNvSpPr/>
          <p:nvPr/>
        </p:nvSpPr>
        <p:spPr>
          <a:xfrm>
            <a:off x="3219604" y="322669"/>
            <a:ext cx="1144642" cy="1144642"/>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lumMod val="75000"/>
                    <a:lumOff val="25000"/>
                  </a:schemeClr>
                </a:solidFill>
                <a:latin typeface="Roboto Th" pitchFamily="2" charset="0"/>
                <a:ea typeface="Roboto Th" pitchFamily="2" charset="0"/>
              </a:rPr>
              <a:t>VS</a:t>
            </a:r>
            <a:endParaRPr lang="en-US" sz="4000" dirty="0">
              <a:solidFill>
                <a:schemeClr val="tx1">
                  <a:lumMod val="75000"/>
                  <a:lumOff val="25000"/>
                </a:schemeClr>
              </a:solidFill>
              <a:latin typeface="Roboto Th" pitchFamily="2" charset="0"/>
              <a:ea typeface="Roboto Th" pitchFamily="2" charset="0"/>
            </a:endParaRPr>
          </a:p>
        </p:txBody>
      </p:sp>
      <p:sp>
        <p:nvSpPr>
          <p:cNvPr id="6" name="Content Placeholder 2"/>
          <p:cNvSpPr txBox="1">
            <a:spLocks/>
          </p:cNvSpPr>
          <p:nvPr/>
        </p:nvSpPr>
        <p:spPr>
          <a:xfrm>
            <a:off x="6722960" y="2558332"/>
            <a:ext cx="5048283" cy="376618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buFont typeface="Arial" pitchFamily="34" charset="0"/>
              <a:buChar char="•"/>
            </a:pPr>
            <a:r>
              <a:rPr lang="en-US" dirty="0" smtClean="0">
                <a:solidFill>
                  <a:schemeClr val="bg1"/>
                </a:solidFill>
                <a:latin typeface="Roboto Th" pitchFamily="2" charset="0"/>
                <a:ea typeface="Roboto Th" pitchFamily="2" charset="0"/>
              </a:rPr>
              <a:t>High Cost (&gt;$20000)</a:t>
            </a:r>
          </a:p>
          <a:p>
            <a:pPr lvl="1">
              <a:buFont typeface="Arial" pitchFamily="34" charset="0"/>
              <a:buChar char="•"/>
            </a:pPr>
            <a:r>
              <a:rPr lang="en-US" dirty="0" smtClean="0">
                <a:solidFill>
                  <a:schemeClr val="bg1"/>
                </a:solidFill>
                <a:latin typeface="Roboto Th" pitchFamily="2" charset="0"/>
                <a:ea typeface="Roboto Th" pitchFamily="2" charset="0"/>
              </a:rPr>
              <a:t>Large in size</a:t>
            </a:r>
          </a:p>
          <a:p>
            <a:pPr lvl="1">
              <a:buFont typeface="Arial" pitchFamily="34" charset="0"/>
              <a:buChar char="•"/>
            </a:pPr>
            <a:r>
              <a:rPr lang="en-US" dirty="0" smtClean="0">
                <a:solidFill>
                  <a:schemeClr val="bg1"/>
                </a:solidFill>
                <a:latin typeface="Roboto Th" pitchFamily="2" charset="0"/>
                <a:ea typeface="Roboto Th" pitchFamily="2" charset="0"/>
              </a:rPr>
              <a:t>Capable of detonating mines</a:t>
            </a:r>
          </a:p>
          <a:p>
            <a:pPr lvl="1">
              <a:buFont typeface="Arial" pitchFamily="34" charset="0"/>
              <a:buChar char="•"/>
            </a:pPr>
            <a:r>
              <a:rPr lang="en-US" dirty="0" smtClean="0">
                <a:solidFill>
                  <a:schemeClr val="bg1"/>
                </a:solidFill>
                <a:latin typeface="Roboto Th" pitchFamily="2" charset="0"/>
                <a:ea typeface="Roboto Th" pitchFamily="2" charset="0"/>
              </a:rPr>
              <a:t>Skill required to use (Training)</a:t>
            </a:r>
          </a:p>
          <a:p>
            <a:pPr lvl="1">
              <a:buFont typeface="Arial" pitchFamily="34" charset="0"/>
              <a:buChar char="•"/>
            </a:pPr>
            <a:r>
              <a:rPr lang="en-US" dirty="0" smtClean="0">
                <a:solidFill>
                  <a:schemeClr val="bg1"/>
                </a:solidFill>
                <a:latin typeface="Roboto Th" pitchFamily="2" charset="0"/>
                <a:ea typeface="Roboto Th" pitchFamily="2" charset="0"/>
              </a:rPr>
              <a:t>Hard to get (Impossible for non-military personnel)</a:t>
            </a:r>
            <a:endParaRPr lang="en-US" dirty="0">
              <a:solidFill>
                <a:schemeClr val="bg1"/>
              </a:solidFill>
              <a:latin typeface="Roboto Th" pitchFamily="2" charset="0"/>
              <a:ea typeface="Roboto Th" pitchFamily="2" charset="0"/>
            </a:endParaRPr>
          </a:p>
        </p:txBody>
      </p:sp>
    </p:spTree>
    <p:extLst>
      <p:ext uri="{BB962C8B-B14F-4D97-AF65-F5344CB8AC3E}">
        <p14:creationId xmlns:p14="http://schemas.microsoft.com/office/powerpoint/2010/main" val="2479357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884583" y="2494722"/>
            <a:ext cx="10614991" cy="1569660"/>
          </a:xfrm>
          <a:prstGeom prst="rect">
            <a:avLst/>
          </a:prstGeom>
          <a:noFill/>
        </p:spPr>
        <p:txBody>
          <a:bodyPr wrap="square" rtlCol="0">
            <a:spAutoFit/>
          </a:bodyPr>
          <a:lstStyle/>
          <a:p>
            <a:pPr algn="ctr"/>
            <a:r>
              <a:rPr lang="en-US" sz="9600" dirty="0" smtClean="0">
                <a:solidFill>
                  <a:schemeClr val="accent2"/>
                </a:solidFill>
                <a:latin typeface="Roboto Th" pitchFamily="2" charset="0"/>
                <a:ea typeface="Roboto Th" pitchFamily="2" charset="0"/>
              </a:rPr>
              <a:t>Questions</a:t>
            </a:r>
            <a:r>
              <a:rPr lang="en-US" sz="9600" dirty="0" smtClean="0">
                <a:solidFill>
                  <a:schemeClr val="accent1"/>
                </a:solidFill>
                <a:latin typeface="Roboto Th" pitchFamily="2" charset="0"/>
                <a:ea typeface="Roboto Th" pitchFamily="2" charset="0"/>
              </a:rPr>
              <a:t>?</a:t>
            </a:r>
            <a:endParaRPr lang="en-US" sz="9600" dirty="0">
              <a:solidFill>
                <a:schemeClr val="accent1"/>
              </a:solidFill>
              <a:latin typeface="Roboto Th" pitchFamily="2" charset="0"/>
              <a:ea typeface="Roboto Th" pitchFamily="2" charset="0"/>
            </a:endParaRPr>
          </a:p>
        </p:txBody>
      </p:sp>
    </p:spTree>
    <p:extLst>
      <p:ext uri="{BB962C8B-B14F-4D97-AF65-F5344CB8AC3E}">
        <p14:creationId xmlns:p14="http://schemas.microsoft.com/office/powerpoint/2010/main" val="1362348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REFERENCES AND SOURCES</a:t>
            </a:r>
            <a:endParaRPr lang="en-US" sz="4000" dirty="0" smtClean="0">
              <a:solidFill>
                <a:schemeClr val="accent2"/>
              </a:solidFill>
              <a:latin typeface="Roboto Thin" pitchFamily="2" charset="0"/>
              <a:ea typeface="Roboto Thin" pitchFamily="2" charset="0"/>
            </a:endParaRPr>
          </a:p>
        </p:txBody>
      </p:sp>
      <p:sp>
        <p:nvSpPr>
          <p:cNvPr id="8" name="TextBox 7"/>
          <p:cNvSpPr txBox="1"/>
          <p:nvPr/>
        </p:nvSpPr>
        <p:spPr>
          <a:xfrm>
            <a:off x="281013" y="1016189"/>
            <a:ext cx="10058400" cy="1200329"/>
          </a:xfrm>
          <a:prstGeom prst="rect">
            <a:avLst/>
          </a:prstGeom>
          <a:noFill/>
        </p:spPr>
        <p:txBody>
          <a:bodyPr wrap="square" rtlCol="0">
            <a:spAutoFit/>
          </a:bodyPr>
          <a:lstStyle/>
          <a:p>
            <a:r>
              <a:rPr lang="en-US" dirty="0" smtClean="0">
                <a:solidFill>
                  <a:schemeClr val="bg1"/>
                </a:solidFill>
                <a:latin typeface="Roboto Thin" pitchFamily="2" charset="0"/>
                <a:ea typeface="Roboto Thin" pitchFamily="2" charset="0"/>
              </a:rPr>
              <a:t>Yes, at some point this is correct. But according to Wikipedia; “</a:t>
            </a:r>
            <a:r>
              <a:rPr lang="en-US" dirty="0">
                <a:solidFill>
                  <a:schemeClr val="bg1"/>
                </a:solidFill>
              </a:rPr>
              <a:t>Mines manufactured after the 1950s generally use plastic casings to hinder detection by electronic mine detectors. Some, referred to as Minimum metal mines, are constructed with as little metal </a:t>
            </a:r>
            <a:r>
              <a:rPr lang="en-US" dirty="0" smtClean="0">
                <a:solidFill>
                  <a:schemeClr val="bg1"/>
                </a:solidFill>
              </a:rPr>
              <a:t>as possible. </a:t>
            </a:r>
            <a:r>
              <a:rPr lang="en-US" dirty="0">
                <a:solidFill>
                  <a:schemeClr val="bg1"/>
                </a:solidFill>
              </a:rPr>
              <a:t>Mines containing absolutely no metal have been produced, but are uncommon</a:t>
            </a:r>
            <a:r>
              <a:rPr lang="en-US" dirty="0" smtClean="0">
                <a:solidFill>
                  <a:schemeClr val="bg1"/>
                </a:solidFill>
              </a:rPr>
              <a:t>.”.</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6218769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581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latin typeface="Roboto Thin" pitchFamily="2" charset="0"/>
                <a:ea typeface="Roboto Thin" pitchFamily="2" charset="0"/>
              </a:rPr>
              <a:t>LAND MINES IN BOSNIA</a:t>
            </a:r>
            <a:endParaRPr lang="en-US" dirty="0">
              <a:solidFill>
                <a:schemeClr val="accent2"/>
              </a:solidFill>
              <a:latin typeface="Roboto Thin" pitchFamily="2" charset="0"/>
              <a:ea typeface="Roboto Thin" pitchFamily="2"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9623"/>
            <a:ext cx="7616859" cy="8177610"/>
          </a:xfrm>
        </p:spPr>
      </p:pic>
      <p:sp>
        <p:nvSpPr>
          <p:cNvPr id="4" name="Text Placeholder 3"/>
          <p:cNvSpPr>
            <a:spLocks noGrp="1"/>
          </p:cNvSpPr>
          <p:nvPr>
            <p:ph type="body" sz="half" idx="2"/>
          </p:nvPr>
        </p:nvSpPr>
        <p:spPr/>
        <p:txBody>
          <a:bodyPr/>
          <a:lstStyle/>
          <a:p>
            <a:r>
              <a:rPr lang="en-US" dirty="0" smtClean="0">
                <a:solidFill>
                  <a:schemeClr val="bg1"/>
                </a:solidFill>
                <a:latin typeface="Roboto Thin" pitchFamily="2" charset="0"/>
                <a:ea typeface="Roboto Thin" pitchFamily="2" charset="0"/>
              </a:rPr>
              <a:t>As an after effect of the war land mines laid by all combatants remained leaving Bosnia and Herzegovina with one of the most severe land mine problems of the world.</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2597240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idx="1"/>
          </p:nvPr>
        </p:nvPicPr>
        <p:blipFill>
          <a:blip r:embed="rId2">
            <a:extLst>
              <a:ext uri="{28A0092B-C50C-407E-A947-70E740481C1C}">
                <a14:useLocalDpi xmlns:a14="http://schemas.microsoft.com/office/drawing/2010/main" val="0"/>
              </a:ext>
            </a:extLst>
          </a:blip>
          <a:srcRect l="2555" r="2555"/>
          <a:stretch>
            <a:fillRect/>
          </a:stretch>
        </p:blipFill>
        <p:spPr/>
      </p:pic>
      <p:sp>
        <p:nvSpPr>
          <p:cNvPr id="7" name="Text Placeholder 6"/>
          <p:cNvSpPr>
            <a:spLocks noGrp="1"/>
          </p:cNvSpPr>
          <p:nvPr>
            <p:ph type="body" sz="half" idx="2"/>
          </p:nvPr>
        </p:nvSpPr>
        <p:spPr>
          <a:xfrm>
            <a:off x="676655" y="5731497"/>
            <a:ext cx="9985059" cy="886120"/>
          </a:xfrm>
        </p:spPr>
        <p:txBody>
          <a:bodyPr>
            <a:normAutofit fontScale="92500"/>
          </a:bodyPr>
          <a:lstStyle/>
          <a:p>
            <a:r>
              <a:rPr lang="en-US" sz="1800" dirty="0">
                <a:solidFill>
                  <a:schemeClr val="accent2"/>
                </a:solidFill>
                <a:latin typeface="Roboto Thin" pitchFamily="2" charset="0"/>
                <a:ea typeface="Roboto Thin" pitchFamily="2" charset="0"/>
              </a:rPr>
              <a:t>220,000 land mines and unexploded munitions </a:t>
            </a:r>
            <a:r>
              <a:rPr lang="en-US" sz="1800" dirty="0" smtClean="0">
                <a:solidFill>
                  <a:schemeClr val="accent2"/>
                </a:solidFill>
                <a:latin typeface="Roboto Thin" pitchFamily="2" charset="0"/>
                <a:ea typeface="Roboto Thin" pitchFamily="2" charset="0"/>
              </a:rPr>
              <a:t>remain </a:t>
            </a:r>
            <a:r>
              <a:rPr lang="en-US" sz="1800" dirty="0">
                <a:solidFill>
                  <a:schemeClr val="accent2"/>
                </a:solidFill>
                <a:latin typeface="Roboto Thin" pitchFamily="2" charset="0"/>
                <a:ea typeface="Roboto Thin" pitchFamily="2" charset="0"/>
              </a:rPr>
              <a:t>scattered in 13,077 locations. A total of 1,755 </a:t>
            </a:r>
            <a:r>
              <a:rPr lang="en-US" sz="1800" dirty="0" smtClean="0">
                <a:solidFill>
                  <a:schemeClr val="accent2"/>
                </a:solidFill>
                <a:latin typeface="Roboto Thin" pitchFamily="2" charset="0"/>
                <a:ea typeface="Roboto Thin" pitchFamily="2" charset="0"/>
              </a:rPr>
              <a:t>km².</a:t>
            </a:r>
          </a:p>
          <a:p>
            <a:r>
              <a:rPr lang="en-US" sz="1800" dirty="0" smtClean="0">
                <a:solidFill>
                  <a:schemeClr val="accent2"/>
                </a:solidFill>
                <a:latin typeface="Roboto Thin" pitchFamily="2" charset="0"/>
                <a:ea typeface="Roboto Thin" pitchFamily="2" charset="0"/>
              </a:rPr>
              <a:t>(</a:t>
            </a:r>
            <a:r>
              <a:rPr lang="en-US" sz="1800" dirty="0">
                <a:solidFill>
                  <a:schemeClr val="accent2"/>
                </a:solidFill>
                <a:latin typeface="Roboto Thin" pitchFamily="2" charset="0"/>
                <a:ea typeface="Roboto Thin" pitchFamily="2" charset="0"/>
              </a:rPr>
              <a:t>3,4% of the </a:t>
            </a:r>
            <a:r>
              <a:rPr lang="en-US" sz="1800" dirty="0" smtClean="0">
                <a:solidFill>
                  <a:schemeClr val="accent2"/>
                </a:solidFill>
                <a:latin typeface="Roboto Thin" pitchFamily="2" charset="0"/>
                <a:ea typeface="Roboto Thin" pitchFamily="2" charset="0"/>
              </a:rPr>
              <a:t>Bosnia's whole territory)</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535647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CASUALTIES</a:t>
            </a:r>
          </a:p>
        </p:txBody>
      </p:sp>
      <p:graphicFrame>
        <p:nvGraphicFramePr>
          <p:cNvPr id="4" name="Table 3"/>
          <p:cNvGraphicFramePr>
            <a:graphicFrameLocks noGrp="1"/>
          </p:cNvGraphicFramePr>
          <p:nvPr>
            <p:extLst>
              <p:ext uri="{D42A27DB-BD31-4B8C-83A1-F6EECF244321}">
                <p14:modId xmlns:p14="http://schemas.microsoft.com/office/powerpoint/2010/main" val="962056121"/>
              </p:ext>
            </p:extLst>
          </p:nvPr>
        </p:nvGraphicFramePr>
        <p:xfrm>
          <a:off x="281013" y="1115818"/>
          <a:ext cx="11596760" cy="5172696"/>
        </p:xfrm>
        <a:graphic>
          <a:graphicData uri="http://schemas.openxmlformats.org/drawingml/2006/table">
            <a:tbl>
              <a:tblPr/>
              <a:tblGrid>
                <a:gridCol w="2899190"/>
                <a:gridCol w="2899190"/>
                <a:gridCol w="2899190"/>
                <a:gridCol w="2899190"/>
              </a:tblGrid>
              <a:tr h="287372">
                <a:tc gridSpan="4">
                  <a:txBody>
                    <a:bodyPr/>
                    <a:lstStyle/>
                    <a:p>
                      <a:pPr algn="ctr"/>
                      <a:r>
                        <a:rPr lang="en-US" sz="1000" dirty="0">
                          <a:effectLst/>
                        </a:rPr>
                        <a:t>Land mine casualties in Bosnia and Herzegovina 1996-2009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87372">
                <a:tc>
                  <a:txBody>
                    <a:bodyPr/>
                    <a:lstStyle/>
                    <a:p>
                      <a:pPr algn="ctr"/>
                      <a:r>
                        <a:rPr lang="en-US" sz="1000" dirty="0">
                          <a:effectLst/>
                        </a:rPr>
                        <a:t>Year</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Killed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Injured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Total</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287372">
                <a:tc>
                  <a:txBody>
                    <a:bodyPr/>
                    <a:lstStyle/>
                    <a:p>
                      <a:r>
                        <a:rPr lang="en-US" sz="1000" dirty="0">
                          <a:effectLst/>
                        </a:rPr>
                        <a:t>1996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662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290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72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smtClean="0">
                          <a:effectLst/>
                        </a:rPr>
                        <a:t>2009</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b="1" dirty="0">
                          <a:effectLst/>
                        </a:rPr>
                        <a:t>Totals</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498</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1,210</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1,717</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2" name="TextBox 1"/>
          <p:cNvSpPr txBox="1"/>
          <p:nvPr/>
        </p:nvSpPr>
        <p:spPr>
          <a:xfrm>
            <a:off x="192782" y="6352674"/>
            <a:ext cx="11590145" cy="369332"/>
          </a:xfrm>
          <a:prstGeom prst="rect">
            <a:avLst/>
          </a:prstGeom>
          <a:noFill/>
        </p:spPr>
        <p:txBody>
          <a:bodyPr wrap="square" rtlCol="0">
            <a:spAutoFit/>
          </a:bodyPr>
          <a:lstStyle/>
          <a:p>
            <a:r>
              <a:rPr lang="en-US" dirty="0" smtClean="0">
                <a:solidFill>
                  <a:schemeClr val="accent2"/>
                </a:solidFill>
              </a:rPr>
              <a:t>Source: </a:t>
            </a:r>
            <a:r>
              <a:rPr lang="en-US" dirty="0" smtClean="0">
                <a:solidFill>
                  <a:schemeClr val="bg1"/>
                </a:solidFill>
              </a:rPr>
              <a:t>“Land </a:t>
            </a:r>
            <a:r>
              <a:rPr lang="en-US" dirty="0">
                <a:solidFill>
                  <a:schemeClr val="bg1"/>
                </a:solidFill>
              </a:rPr>
              <a:t>mine contamination in Bosnia and </a:t>
            </a:r>
            <a:r>
              <a:rPr lang="en-US" dirty="0" smtClean="0">
                <a:solidFill>
                  <a:schemeClr val="bg1"/>
                </a:solidFill>
              </a:rPr>
              <a:t>Herzegovina”, 10 </a:t>
            </a:r>
            <a:r>
              <a:rPr lang="en-US" dirty="0">
                <a:solidFill>
                  <a:schemeClr val="bg1"/>
                </a:solidFill>
              </a:rPr>
              <a:t>August </a:t>
            </a:r>
            <a:r>
              <a:rPr lang="en-US" dirty="0" smtClean="0">
                <a:solidFill>
                  <a:schemeClr val="bg1"/>
                </a:solidFill>
              </a:rPr>
              <a:t>2012, Wikipedia.‎ </a:t>
            </a:r>
            <a:endParaRPr lang="en-US" dirty="0">
              <a:solidFill>
                <a:schemeClr val="bg1"/>
              </a:solidFill>
            </a:endParaRPr>
          </a:p>
        </p:txBody>
      </p:sp>
    </p:spTree>
    <p:extLst>
      <p:ext uri="{BB962C8B-B14F-4D97-AF65-F5344CB8AC3E}">
        <p14:creationId xmlns:p14="http://schemas.microsoft.com/office/powerpoint/2010/main" val="26755627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4277" y="2745721"/>
            <a:ext cx="9228201" cy="1645920"/>
          </a:xfrm>
        </p:spPr>
        <p:txBody>
          <a:bodyPr>
            <a:normAutofit/>
          </a:bodyPr>
          <a:lstStyle/>
          <a:p>
            <a:pPr algn="ctr"/>
            <a:r>
              <a:rPr lang="en-US" sz="5400" dirty="0" smtClean="0">
                <a:solidFill>
                  <a:schemeClr val="accent2"/>
                </a:solidFill>
                <a:latin typeface="Roboto" pitchFamily="2" charset="0"/>
                <a:ea typeface="Roboto" pitchFamily="2" charset="0"/>
              </a:rPr>
              <a:t>Mine Sweeping…</a:t>
            </a:r>
          </a:p>
        </p:txBody>
      </p:sp>
      <p:sp>
        <p:nvSpPr>
          <p:cNvPr id="4" name="TextBox 3"/>
          <p:cNvSpPr txBox="1"/>
          <p:nvPr/>
        </p:nvSpPr>
        <p:spPr>
          <a:xfrm>
            <a:off x="2791749" y="3478491"/>
            <a:ext cx="45719" cy="369332"/>
          </a:xfrm>
          <a:prstGeom prst="rect">
            <a:avLst/>
          </a:prstGeom>
          <a:noFill/>
        </p:spPr>
        <p:txBody>
          <a:bodyPr wrap="square" rtlCol="0">
            <a:spAutoFit/>
          </a:bodyPr>
          <a:lstStyle/>
          <a:p>
            <a:endParaRPr lang="en-US" dirty="0"/>
          </a:p>
        </p:txBody>
      </p:sp>
      <p:sp>
        <p:nvSpPr>
          <p:cNvPr id="5" name="TextBox 4"/>
          <p:cNvSpPr txBox="1"/>
          <p:nvPr/>
        </p:nvSpPr>
        <p:spPr>
          <a:xfrm>
            <a:off x="1540043" y="3384015"/>
            <a:ext cx="8531372" cy="369332"/>
          </a:xfrm>
          <a:prstGeom prst="rect">
            <a:avLst/>
          </a:prstGeom>
          <a:noFill/>
        </p:spPr>
        <p:txBody>
          <a:bodyPr wrap="square" rtlCol="0">
            <a:spAutoFit/>
          </a:bodyPr>
          <a:lstStyle/>
          <a:p>
            <a:r>
              <a:rPr lang="en-US" dirty="0" smtClean="0">
                <a:solidFill>
                  <a:schemeClr val="accent2"/>
                </a:solidFill>
                <a:latin typeface="Roboto Thin" pitchFamily="2" charset="0"/>
                <a:ea typeface="Roboto Thin" pitchFamily="2" charset="0"/>
              </a:rPr>
              <a:t>The </a:t>
            </a:r>
            <a:r>
              <a:rPr lang="en-US" dirty="0">
                <a:solidFill>
                  <a:schemeClr val="accent2"/>
                </a:solidFill>
                <a:latin typeface="Roboto Thin" pitchFamily="2" charset="0"/>
                <a:ea typeface="Roboto Thin" pitchFamily="2" charset="0"/>
              </a:rPr>
              <a:t>process of </a:t>
            </a:r>
            <a:r>
              <a:rPr lang="en-US" dirty="0" smtClean="0">
                <a:solidFill>
                  <a:schemeClr val="accent2"/>
                </a:solidFill>
                <a:latin typeface="Roboto Thin" pitchFamily="2" charset="0"/>
                <a:ea typeface="Roboto Thin" pitchFamily="2" charset="0"/>
              </a:rPr>
              <a:t>detecting mines in </a:t>
            </a:r>
            <a:r>
              <a:rPr lang="en-US" dirty="0">
                <a:solidFill>
                  <a:schemeClr val="accent2"/>
                </a:solidFill>
                <a:latin typeface="Roboto Thin" pitchFamily="2" charset="0"/>
                <a:ea typeface="Roboto Thin" pitchFamily="2" charset="0"/>
              </a:rPr>
              <a:t>an </a:t>
            </a:r>
            <a:r>
              <a:rPr lang="en-US" dirty="0" smtClean="0">
                <a:solidFill>
                  <a:schemeClr val="accent2"/>
                </a:solidFill>
                <a:latin typeface="Roboto Thin" pitchFamily="2" charset="0"/>
                <a:ea typeface="Roboto Thin" pitchFamily="2" charset="0"/>
              </a:rPr>
              <a:t>area.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3718518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METHODS</a:t>
            </a:r>
          </a:p>
        </p:txBody>
      </p:sp>
      <p:sp>
        <p:nvSpPr>
          <p:cNvPr id="8" name="TextBox 7"/>
          <p:cNvSpPr txBox="1"/>
          <p:nvPr/>
        </p:nvSpPr>
        <p:spPr>
          <a:xfrm>
            <a:off x="386499" y="1319753"/>
            <a:ext cx="10058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Roboto Thin" pitchFamily="2" charset="0"/>
                <a:ea typeface="Roboto Thin" pitchFamily="2" charset="0"/>
              </a:rPr>
              <a:t>Manual detection with a metal </a:t>
            </a:r>
            <a:r>
              <a:rPr lang="en-US" b="1" dirty="0" smtClean="0">
                <a:solidFill>
                  <a:schemeClr val="bg1"/>
                </a:solidFill>
                <a:latin typeface="Roboto Thin" pitchFamily="2" charset="0"/>
                <a:ea typeface="Roboto Thin" pitchFamily="2" charset="0"/>
              </a:rPr>
              <a:t>detector</a:t>
            </a:r>
          </a:p>
          <a:p>
            <a:pPr lvl="1"/>
            <a:r>
              <a:rPr lang="en-US" dirty="0" smtClean="0">
                <a:solidFill>
                  <a:schemeClr val="bg1"/>
                </a:solidFill>
                <a:latin typeface="Roboto Thin" pitchFamily="2" charset="0"/>
                <a:ea typeface="Roboto Thin" pitchFamily="2" charset="0"/>
              </a:rPr>
              <a:t>The process of scanning the </a:t>
            </a:r>
            <a:r>
              <a:rPr lang="en-US" dirty="0">
                <a:solidFill>
                  <a:schemeClr val="bg1"/>
                </a:solidFill>
                <a:latin typeface="Roboto Thin" pitchFamily="2" charset="0"/>
                <a:ea typeface="Roboto Thin" pitchFamily="2" charset="0"/>
              </a:rPr>
              <a:t>area with metal </a:t>
            </a:r>
            <a:r>
              <a:rPr lang="en-US" dirty="0" smtClean="0">
                <a:solidFill>
                  <a:schemeClr val="bg1"/>
                </a:solidFill>
                <a:latin typeface="Roboto Thin" pitchFamily="2" charset="0"/>
                <a:ea typeface="Roboto Thin" pitchFamily="2" charset="0"/>
              </a:rPr>
              <a:t>detectors.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Dogs</a:t>
            </a:r>
          </a:p>
          <a:p>
            <a:pPr lvl="1"/>
            <a:r>
              <a:rPr lang="en-US" dirty="0">
                <a:solidFill>
                  <a:schemeClr val="bg1"/>
                </a:solidFill>
                <a:latin typeface="Roboto Thin" pitchFamily="2" charset="0"/>
                <a:ea typeface="Roboto Thin" pitchFamily="2" charset="0"/>
              </a:rPr>
              <a:t>Well-trained dogs </a:t>
            </a:r>
            <a:r>
              <a:rPr lang="en-US" dirty="0" smtClean="0">
                <a:solidFill>
                  <a:schemeClr val="bg1"/>
                </a:solidFill>
                <a:latin typeface="Roboto Thin" pitchFamily="2" charset="0"/>
                <a:ea typeface="Roboto Thin" pitchFamily="2" charset="0"/>
              </a:rPr>
              <a:t>that sniff </a:t>
            </a:r>
            <a:r>
              <a:rPr lang="en-US" dirty="0">
                <a:solidFill>
                  <a:schemeClr val="bg1"/>
                </a:solidFill>
                <a:latin typeface="Roboto Thin" pitchFamily="2" charset="0"/>
                <a:ea typeface="Roboto Thin" pitchFamily="2" charset="0"/>
              </a:rPr>
              <a:t>out explosive chemicals like TNT in </a:t>
            </a:r>
            <a:r>
              <a:rPr lang="en-US" dirty="0" smtClean="0">
                <a:solidFill>
                  <a:schemeClr val="bg1"/>
                </a:solidFill>
                <a:latin typeface="Roboto Thin" pitchFamily="2" charset="0"/>
                <a:ea typeface="Roboto Thin" pitchFamily="2" charset="0"/>
              </a:rPr>
              <a:t>landmines.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Rats</a:t>
            </a:r>
          </a:p>
          <a:p>
            <a:pPr lvl="1"/>
            <a:r>
              <a:rPr lang="en-US" dirty="0" smtClean="0">
                <a:solidFill>
                  <a:schemeClr val="bg1"/>
                </a:solidFill>
                <a:latin typeface="Roboto Thin" pitchFamily="2" charset="0"/>
                <a:ea typeface="Roboto Thin" pitchFamily="2" charset="0"/>
              </a:rPr>
              <a:t>Giant </a:t>
            </a:r>
            <a:r>
              <a:rPr lang="en-US" dirty="0">
                <a:solidFill>
                  <a:schemeClr val="bg1"/>
                </a:solidFill>
                <a:latin typeface="Roboto Thin" pitchFamily="2" charset="0"/>
                <a:ea typeface="Roboto Thin" pitchFamily="2" charset="0"/>
              </a:rPr>
              <a:t>pouched rats trained to sniff out chemicals like TNT in landmines. These rats are called HeroRATS. They have the advantage of being far lower mass than the typical human. They are less likely to set off small mines intended to injure or kill people, if the bomb-sniffing animal crosses directly over the top of a buried mine.</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Mechanical clearance</a:t>
            </a:r>
          </a:p>
          <a:p>
            <a:pPr lvl="1"/>
            <a:r>
              <a:rPr lang="en-US" dirty="0">
                <a:solidFill>
                  <a:schemeClr val="bg1"/>
                </a:solidFill>
                <a:latin typeface="Roboto Thin" pitchFamily="2" charset="0"/>
                <a:ea typeface="Roboto Thin" pitchFamily="2" charset="0"/>
              </a:rPr>
              <a:t>Special </a:t>
            </a:r>
            <a:r>
              <a:rPr lang="en-US" dirty="0" smtClean="0">
                <a:solidFill>
                  <a:schemeClr val="bg1"/>
                </a:solidFill>
                <a:latin typeface="Roboto Thin" pitchFamily="2" charset="0"/>
                <a:ea typeface="Roboto Thin" pitchFamily="2" charset="0"/>
              </a:rPr>
              <a:t>machines that </a:t>
            </a:r>
            <a:r>
              <a:rPr lang="en-US" dirty="0">
                <a:solidFill>
                  <a:schemeClr val="bg1"/>
                </a:solidFill>
                <a:latin typeface="Roboto Thin" pitchFamily="2" charset="0"/>
                <a:ea typeface="Roboto Thin" pitchFamily="2" charset="0"/>
              </a:rPr>
              <a:t>effectively combine mine detection and removal into one </a:t>
            </a:r>
            <a:r>
              <a:rPr lang="en-US" dirty="0" smtClean="0">
                <a:solidFill>
                  <a:schemeClr val="bg1"/>
                </a:solidFill>
                <a:latin typeface="Roboto Thin" pitchFamily="2" charset="0"/>
                <a:ea typeface="Roboto Thin" pitchFamily="2" charset="0"/>
              </a:rPr>
              <a:t>operation. These machines </a:t>
            </a:r>
            <a:r>
              <a:rPr lang="en-US" dirty="0">
                <a:solidFill>
                  <a:schemeClr val="bg1"/>
                </a:solidFill>
                <a:latin typeface="Roboto Thin" pitchFamily="2" charset="0"/>
                <a:ea typeface="Roboto Thin" pitchFamily="2" charset="0"/>
              </a:rPr>
              <a:t>consist of a special vehicle that is driven through the minefield, deliberately detonating the mines it drives over. These vehicles are designed to withstand the explosions with little damage. Some are operated directly with </a:t>
            </a:r>
            <a:r>
              <a:rPr lang="en-US" dirty="0" smtClean="0">
                <a:solidFill>
                  <a:schemeClr val="bg1"/>
                </a:solidFill>
                <a:latin typeface="Roboto Thin" pitchFamily="2" charset="0"/>
                <a:ea typeface="Roboto Thin" pitchFamily="2" charset="0"/>
              </a:rPr>
              <a:t>armor </a:t>
            </a:r>
            <a:r>
              <a:rPr lang="en-US" dirty="0">
                <a:solidFill>
                  <a:schemeClr val="bg1"/>
                </a:solidFill>
                <a:latin typeface="Roboto Thin" pitchFamily="2" charset="0"/>
                <a:ea typeface="Roboto Thin" pitchFamily="2" charset="0"/>
              </a:rPr>
              <a:t>to protect the driver; some are operated under remote control.</a:t>
            </a:r>
            <a:endParaRPr lang="en-US" b="1" dirty="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dirty="0">
              <a:solidFill>
                <a:schemeClr val="bg1"/>
              </a:solidFill>
              <a:latin typeface="Roboto Thin" pitchFamily="2" charset="0"/>
              <a:ea typeface="Roboto Thin" pitchFamily="2" charset="0"/>
            </a:endParaRPr>
          </a:p>
          <a:p>
            <a:endParaRPr lang="en-US" dirty="0">
              <a:solidFill>
                <a:schemeClr val="bg1"/>
              </a:solidFill>
              <a:latin typeface="Roboto Thin" pitchFamily="2" charset="0"/>
              <a:ea typeface="Roboto Thin" pitchFamily="2" charset="0"/>
            </a:endParaRPr>
          </a:p>
        </p:txBody>
      </p:sp>
      <p:cxnSp>
        <p:nvCxnSpPr>
          <p:cNvPr id="3" name="Straight Connector 2"/>
          <p:cNvCxnSpPr/>
          <p:nvPr/>
        </p:nvCxnSpPr>
        <p:spPr>
          <a:xfrm>
            <a:off x="281013" y="1381539"/>
            <a:ext cx="0" cy="49397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975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ACCIDENTS</a:t>
            </a:r>
          </a:p>
        </p:txBody>
      </p:sp>
      <p:sp>
        <p:nvSpPr>
          <p:cNvPr id="5" name="TextBox 4"/>
          <p:cNvSpPr txBox="1"/>
          <p:nvPr/>
        </p:nvSpPr>
        <p:spPr>
          <a:xfrm>
            <a:off x="386499" y="1057791"/>
            <a:ext cx="10058400"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Roboto Thin" pitchFamily="2" charset="0"/>
                <a:ea typeface="Roboto Thin" pitchFamily="2" charset="0"/>
              </a:rPr>
              <a:t>12:55, 01/06/1999</a:t>
            </a:r>
            <a:r>
              <a:rPr lang="en-US" sz="1400" dirty="0">
                <a:solidFill>
                  <a:schemeClr val="bg1"/>
                </a:solidFill>
                <a:latin typeface="Roboto Thin" pitchFamily="2" charset="0"/>
                <a:ea typeface="Roboto Thin" pitchFamily="2" charset="0"/>
              </a:rPr>
              <a:t>, </a:t>
            </a:r>
            <a:r>
              <a:rPr lang="en-US" sz="1400" dirty="0" smtClean="0">
                <a:solidFill>
                  <a:schemeClr val="bg1"/>
                </a:solidFill>
                <a:latin typeface="Roboto Thin" pitchFamily="2" charset="0"/>
                <a:ea typeface="Roboto Thin" pitchFamily="2" charset="0"/>
              </a:rPr>
              <a:t>Bosnia and Herzegovina/ Between </a:t>
            </a:r>
            <a:r>
              <a:rPr lang="en-US" sz="1400" dirty="0">
                <a:solidFill>
                  <a:schemeClr val="bg1"/>
                </a:solidFill>
                <a:latin typeface="Roboto Thin" pitchFamily="2" charset="0"/>
                <a:ea typeface="Roboto Thin" pitchFamily="2" charset="0"/>
              </a:rPr>
              <a:t>Gajevi and </a:t>
            </a:r>
            <a:r>
              <a:rPr lang="en-US" sz="1400" dirty="0" smtClean="0">
                <a:solidFill>
                  <a:schemeClr val="bg1"/>
                </a:solidFill>
                <a:latin typeface="Roboto Thin" pitchFamily="2" charset="0"/>
                <a:ea typeface="Roboto Thin" pitchFamily="2" charset="0"/>
              </a:rPr>
              <a:t>Gornjani </a:t>
            </a:r>
            <a:r>
              <a:rPr lang="en-US" sz="1400" dirty="0">
                <a:solidFill>
                  <a:schemeClr val="bg1"/>
                </a:solidFill>
                <a:latin typeface="Roboto Thin" pitchFamily="2" charset="0"/>
                <a:ea typeface="Roboto Thin" pitchFamily="2" charset="0"/>
              </a:rPr>
              <a:t>villages, RS </a:t>
            </a:r>
            <a:r>
              <a:rPr lang="en-US" sz="1400" dirty="0" smtClean="0">
                <a:solidFill>
                  <a:schemeClr val="bg1"/>
                </a:solidFill>
                <a:latin typeface="Roboto Thin" pitchFamily="2" charset="0"/>
                <a:ea typeface="Roboto Thin" pitchFamily="2" charset="0"/>
              </a:rPr>
              <a:t>SAMAC/BRVNIK Region.  </a:t>
            </a:r>
            <a:r>
              <a:rPr lang="en-US" sz="1400" dirty="0" smtClean="0">
                <a:solidFill>
                  <a:schemeClr val="bg1"/>
                </a:solidFill>
                <a:latin typeface="Roboto Thin" pitchFamily="2" charset="0"/>
                <a:ea typeface="Roboto Thin" pitchFamily="2" charset="0"/>
                <a:hlinkClick r:id="rId2" action="ppaction://hlinkfile"/>
              </a:rPr>
              <a:t>Full Report</a:t>
            </a:r>
            <a:endParaRPr lang="en-US" sz="1400" dirty="0" smtClean="0">
              <a:solidFill>
                <a:schemeClr val="bg1"/>
              </a:solidFill>
              <a:latin typeface="Roboto Thin" pitchFamily="2" charset="0"/>
              <a:ea typeface="Roboto Thin" pitchFamily="2" charset="0"/>
            </a:endParaRPr>
          </a:p>
          <a:p>
            <a:pPr lvl="1"/>
            <a:r>
              <a:rPr lang="en-US" sz="1400" strike="sngStrike" dirty="0" smtClean="0">
                <a:solidFill>
                  <a:schemeClr val="bg1"/>
                </a:solidFill>
                <a:latin typeface="Roboto Thin" pitchFamily="2" charset="0"/>
                <a:ea typeface="Roboto Thin" pitchFamily="2" charset="0"/>
              </a:rPr>
              <a:t>NAME </a:t>
            </a:r>
            <a:r>
              <a:rPr lang="en-US" sz="1400" strike="sngStrike" dirty="0">
                <a:solidFill>
                  <a:schemeClr val="bg1"/>
                </a:solidFill>
                <a:latin typeface="Roboto Thin" pitchFamily="2" charset="0"/>
                <a:ea typeface="Roboto Thin" pitchFamily="2" charset="0"/>
              </a:rPr>
              <a:t>REMOVED</a:t>
            </a:r>
            <a:r>
              <a:rPr lang="en-US" sz="1400" dirty="0" smtClean="0">
                <a:solidFill>
                  <a:schemeClr val="bg1"/>
                </a:solidFill>
                <a:latin typeface="Roboto Thin" pitchFamily="2" charset="0"/>
                <a:ea typeface="Roboto Thin" pitchFamily="2" charset="0"/>
              </a:rPr>
              <a:t>, surveyor</a:t>
            </a:r>
            <a:endParaRPr lang="en-US" sz="1400" dirty="0">
              <a:solidFill>
                <a:schemeClr val="bg1"/>
              </a:solidFill>
              <a:latin typeface="Roboto Thin" pitchFamily="2" charset="0"/>
              <a:ea typeface="Roboto Thin" pitchFamily="2" charset="0"/>
            </a:endParaRPr>
          </a:p>
          <a:p>
            <a:pPr lvl="1"/>
            <a:r>
              <a:rPr lang="en-US" sz="1400" dirty="0" smtClean="0">
                <a:latin typeface="Roboto Thin" pitchFamily="2" charset="0"/>
                <a:ea typeface="Roboto Thin" pitchFamily="2" charset="0"/>
              </a:rPr>
              <a:t>	</a:t>
            </a:r>
            <a:r>
              <a:rPr lang="en-US" sz="1400" b="1" dirty="0">
                <a:solidFill>
                  <a:srgbClr val="FFC000"/>
                </a:solidFill>
                <a:latin typeface="Roboto Thin" pitchFamily="2" charset="0"/>
                <a:ea typeface="Roboto Thin" pitchFamily="2" charset="0"/>
              </a:rPr>
              <a:t>severe </a:t>
            </a:r>
            <a:r>
              <a:rPr lang="en-US" sz="1400" b="1" dirty="0" smtClean="0">
                <a:solidFill>
                  <a:srgbClr val="FFC000"/>
                </a:solidFill>
                <a:latin typeface="Roboto Thin" pitchFamily="2" charset="0"/>
                <a:ea typeface="Roboto Thin" pitchFamily="2" charset="0"/>
              </a:rPr>
              <a:t>Chest</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Eye</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Legs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0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Toes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Eye</a:t>
            </a:r>
            <a:r>
              <a:rPr lang="en-US" sz="1400" b="1" dirty="0" smtClean="0">
                <a:latin typeface="Roboto Thin" pitchFamily="2" charset="0"/>
                <a:ea typeface="Roboto Thin" pitchFamily="2" charset="0"/>
              </a:rPr>
              <a:t>.</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deminer</a:t>
            </a:r>
          </a:p>
          <a:p>
            <a:pPr lvl="1"/>
            <a:r>
              <a:rPr lang="en-US" sz="1400"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severe Legs </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surveyor</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22/03/2008, </a:t>
            </a:r>
            <a:r>
              <a:rPr lang="en-US" sz="1400" dirty="0" smtClean="0">
                <a:solidFill>
                  <a:schemeClr val="bg1"/>
                </a:solidFill>
                <a:latin typeface="Roboto Thin" pitchFamily="2" charset="0"/>
                <a:ea typeface="Roboto Thin" pitchFamily="2" charset="0"/>
              </a:rPr>
              <a:t>Bosnia and Herzegovina/ Masici</a:t>
            </a:r>
            <a:r>
              <a:rPr lang="es-ES" sz="1400" dirty="0" smtClean="0">
                <a:solidFill>
                  <a:schemeClr val="bg1"/>
                </a:solidFill>
                <a:latin typeface="Roboto Thin" pitchFamily="2" charset="0"/>
                <a:ea typeface="Roboto Thin" pitchFamily="2" charset="0"/>
              </a:rPr>
              <a:t> </a:t>
            </a:r>
            <a:r>
              <a:rPr lang="es-ES" sz="1400" dirty="0">
                <a:solidFill>
                  <a:schemeClr val="bg1"/>
                </a:solidFill>
                <a:latin typeface="Roboto Thin" pitchFamily="2" charset="0"/>
                <a:ea typeface="Roboto Thin" pitchFamily="2" charset="0"/>
              </a:rPr>
              <a:t>Village, Nr </a:t>
            </a:r>
            <a:r>
              <a:rPr lang="es-ES" sz="1400" dirty="0" smtClean="0">
                <a:solidFill>
                  <a:schemeClr val="bg1"/>
                </a:solidFill>
                <a:latin typeface="Roboto Thin" pitchFamily="2" charset="0"/>
                <a:ea typeface="Roboto Thin" pitchFamily="2" charset="0"/>
              </a:rPr>
              <a:t>Goradze. </a:t>
            </a:r>
            <a:r>
              <a:rPr lang="es-ES" sz="1400" dirty="0" smtClean="0">
                <a:solidFill>
                  <a:schemeClr val="bg1"/>
                </a:solidFill>
                <a:latin typeface="Roboto Thin" pitchFamily="2" charset="0"/>
                <a:ea typeface="Roboto Thin" pitchFamily="2" charset="0"/>
                <a:hlinkClick r:id="rId3" action="ppaction://hlinkfile"/>
              </a:rPr>
              <a:t>Full </a:t>
            </a:r>
            <a:r>
              <a:rPr lang="en-US" sz="1400" dirty="0" smtClean="0">
                <a:solidFill>
                  <a:schemeClr val="bg1"/>
                </a:solidFill>
                <a:latin typeface="Roboto Thin" pitchFamily="2" charset="0"/>
                <a:ea typeface="Roboto Thin" pitchFamily="2" charset="0"/>
                <a:hlinkClick r:id="rId3" action="ppaction://hlinkfile"/>
              </a:rPr>
              <a:t>Report</a:t>
            </a:r>
            <a:endParaRPr lang="en-US" sz="1400" dirty="0" smtClean="0">
              <a:solidFill>
                <a:schemeClr val="bg1"/>
              </a:solidFill>
              <a:latin typeface="Roboto Thin" pitchFamily="2" charset="0"/>
              <a:ea typeface="Roboto Thin" pitchFamily="2" charset="0"/>
            </a:endParaRPr>
          </a:p>
          <a:p>
            <a:pPr lvl="1"/>
            <a:r>
              <a:rPr lang="es-ES" sz="1400" strike="sngStrike" dirty="0" smtClean="0">
                <a:solidFill>
                  <a:schemeClr val="bg1"/>
                </a:solidFill>
                <a:latin typeface="Roboto Thin" pitchFamily="2" charset="0"/>
                <a:ea typeface="Roboto Thin" pitchFamily="2" charset="0"/>
              </a:rPr>
              <a:t>NAME REMOVED</a:t>
            </a:r>
          </a:p>
          <a:p>
            <a:pPr lvl="1"/>
            <a:r>
              <a:rPr lang="es-ES" sz="1400" dirty="0" smtClean="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civilian</a:t>
            </a:r>
          </a:p>
          <a:p>
            <a:pPr lvl="1"/>
            <a:r>
              <a:rPr lang="en-US" sz="1400" b="1"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Fragmentation Injuries</a:t>
            </a:r>
            <a:endParaRPr lang="es-ES" sz="1400" b="1" dirty="0">
              <a:solidFill>
                <a:srgbClr val="FFC000"/>
              </a:solidFill>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p:txBody>
      </p:sp>
      <p:sp>
        <p:nvSpPr>
          <p:cNvPr id="8" name="TextBox 7"/>
          <p:cNvSpPr txBox="1"/>
          <p:nvPr/>
        </p:nvSpPr>
        <p:spPr>
          <a:xfrm>
            <a:off x="386499" y="5326536"/>
            <a:ext cx="5797486" cy="1692771"/>
          </a:xfrm>
          <a:prstGeom prst="rect">
            <a:avLst/>
          </a:prstGeom>
          <a:noFill/>
        </p:spPr>
        <p:txBody>
          <a:bodyPr wrap="square" rtlCol="0">
            <a:spAutoFit/>
          </a:bodyPr>
          <a:lstStyle/>
          <a:p>
            <a:r>
              <a:rPr lang="en-US" sz="2000" dirty="0" smtClean="0">
                <a:solidFill>
                  <a:schemeClr val="bg1"/>
                </a:solidFill>
                <a:latin typeface="Roboto Thin" pitchFamily="2" charset="0"/>
                <a:ea typeface="Roboto Thin" pitchFamily="2" charset="0"/>
              </a:rPr>
              <a:t>Sources:</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a:t>
            </a:r>
            <a:r>
              <a:rPr lang="en-US" sz="1400" dirty="0" smtClean="0">
                <a:solidFill>
                  <a:schemeClr val="bg1"/>
                </a:solidFill>
                <a:latin typeface="Roboto Thin" pitchFamily="2" charset="0"/>
                <a:ea typeface="Roboto Thin" pitchFamily="2" charset="0"/>
              </a:rPr>
              <a:t>. Accident Number 207</a:t>
            </a:r>
            <a:r>
              <a:rPr lang="en-US" sz="1400" dirty="0">
                <a:solidFill>
                  <a:schemeClr val="bg1"/>
                </a:solidFill>
                <a:latin typeface="Roboto Thin" pitchFamily="2" charset="0"/>
                <a:ea typeface="Roboto Thin" pitchFamily="2" charset="0"/>
              </a:rPr>
              <a:t>, 16/04/2004, </a:t>
            </a:r>
            <a:r>
              <a:rPr lang="en-US" sz="1400" dirty="0">
                <a:solidFill>
                  <a:schemeClr val="bg1"/>
                </a:solidFill>
                <a:latin typeface="Roboto Thin" pitchFamily="2" charset="0"/>
                <a:ea typeface="Roboto Thin" pitchFamily="2" charset="0"/>
                <a:hlinkClick r:id="rId4"/>
              </a:rPr>
              <a:t>http://</a:t>
            </a:r>
            <a:r>
              <a:rPr lang="en-US" sz="1400" dirty="0" smtClean="0">
                <a:solidFill>
                  <a:schemeClr val="bg1"/>
                </a:solidFill>
                <a:latin typeface="Roboto Thin" pitchFamily="2" charset="0"/>
                <a:ea typeface="Roboto Thin" pitchFamily="2" charset="0"/>
                <a:hlinkClick r:id="rId4"/>
              </a:rPr>
              <a:t>www.ddasonline.com/PDF_files/DDASaccident207.pdf</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 Accident Number 717, 08/07/2011, </a:t>
            </a:r>
            <a:r>
              <a:rPr lang="en-US" sz="1400" dirty="0">
                <a:solidFill>
                  <a:schemeClr val="bg1"/>
                </a:solidFill>
                <a:latin typeface="Roboto Thin" pitchFamily="2" charset="0"/>
                <a:ea typeface="Roboto Thin" pitchFamily="2" charset="0"/>
                <a:hlinkClick r:id="rId5"/>
              </a:rPr>
              <a:t>http://www.ddasonline.com/PDF_files/DDASaccident717.pdf</a:t>
            </a:r>
            <a:endParaRPr lang="en-US" sz="1400" dirty="0">
              <a:solidFill>
                <a:schemeClr val="bg1"/>
              </a:solidFill>
              <a:latin typeface="Roboto Thin" pitchFamily="2" charset="0"/>
              <a:ea typeface="Roboto Thin" pitchFamily="2" charset="0"/>
            </a:endParaRPr>
          </a:p>
          <a:p>
            <a:endParaRPr lang="en-US" sz="1400" dirty="0" smtClean="0">
              <a:latin typeface="Roboto Thin" pitchFamily="2" charset="0"/>
              <a:ea typeface="Roboto Thin" pitchFamily="2" charset="0"/>
            </a:endParaRPr>
          </a:p>
          <a:p>
            <a:endParaRPr lang="en-US" sz="1400" dirty="0">
              <a:latin typeface="Roboto Thin" pitchFamily="2" charset="0"/>
              <a:ea typeface="Roboto Thin" pitchFamily="2" charset="0"/>
            </a:endParaRPr>
          </a:p>
        </p:txBody>
      </p:sp>
      <p:cxnSp>
        <p:nvCxnSpPr>
          <p:cNvPr id="3" name="Straight Connector 2"/>
          <p:cNvCxnSpPr/>
          <p:nvPr/>
        </p:nvCxnSpPr>
        <p:spPr>
          <a:xfrm>
            <a:off x="281013" y="1057791"/>
            <a:ext cx="0" cy="35340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77104" y="5336894"/>
            <a:ext cx="0" cy="12858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82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
  <a:themeElements>
    <a:clrScheme name="Custom 2">
      <a:dk1>
        <a:sysClr val="windowText" lastClr="000000"/>
      </a:dk1>
      <a:lt1>
        <a:sysClr val="window" lastClr="FFFFFF"/>
      </a:lt1>
      <a:dk2>
        <a:srgbClr val="471101"/>
      </a:dk2>
      <a:lt2>
        <a:srgbClr val="E7E8E2"/>
      </a:lt2>
      <a:accent1>
        <a:srgbClr val="3F3F3F"/>
      </a:accent1>
      <a:accent2>
        <a:srgbClr val="A6B727"/>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docProps/app.xml><?xml version="1.0" encoding="utf-8"?>
<Properties xmlns="http://schemas.openxmlformats.org/officeDocument/2006/extended-properties" xmlns:vt="http://schemas.openxmlformats.org/officeDocument/2006/docPropsVTypes">
  <Template>TC103457491[[fn=Metropolitan]]</Template>
  <TotalTime>2466</TotalTime>
  <Words>1144</Words>
  <Application>Microsoft Office PowerPoint</Application>
  <PresentationFormat>Widescreen</PresentationFormat>
  <Paragraphs>216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 Light</vt:lpstr>
      <vt:lpstr>Roboto</vt:lpstr>
      <vt:lpstr>Roboto Th</vt:lpstr>
      <vt:lpstr>Roboto Thin</vt:lpstr>
      <vt:lpstr>Metropolitan</vt:lpstr>
      <vt:lpstr>MP RAIR</vt:lpstr>
      <vt:lpstr>Bosnia and Herzegovina…</vt:lpstr>
      <vt:lpstr>BOSNIAN  WAR</vt:lpstr>
      <vt:lpstr>LAND MINES IN BOSNIA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METAL DETECTOR</vt:lpstr>
      <vt:lpstr>WHEELS</vt:lpstr>
      <vt:lpstr>PowerPoint Presentation</vt:lpstr>
      <vt:lpstr>WIRELSESS CAMERA</vt:lpstr>
      <vt:lpstr>MOTORS</vt:lpstr>
      <vt:lpstr>GPS</vt:lpstr>
      <vt:lpstr>WIRELESS COMMUNICATION</vt:lpstr>
      <vt:lpstr>PCB</vt:lpstr>
      <vt:lpstr>PowerPoint Presentation</vt:lpstr>
      <vt:lpstr>THE BRAIN – ARDUINO </vt:lpstr>
      <vt:lpstr>PowerPoint Presentation</vt:lpstr>
      <vt:lpstr>PowerPoint Presentation</vt:lpstr>
      <vt:lpstr>Well…</vt:lpstr>
      <vt:lpstr>PowerPoint Presentation</vt:lpstr>
      <vt:lpstr>PowerPoint Presentation</vt:lpstr>
      <vt:lpstr>PowerPoint Presentation</vt:lpstr>
      <vt:lpstr>PowerPoint Presentation</vt:lpstr>
      <vt:lpstr>PowerPoint Presentation</vt:lpstr>
      <vt:lpstr>PowerPoint Presentation</vt:lpstr>
      <vt:lpstr>MP RAIR </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 RAIR</dc:title>
  <dc:creator>ihsan isik</dc:creator>
  <cp:lastModifiedBy>ihsan isik</cp:lastModifiedBy>
  <cp:revision>76</cp:revision>
  <dcterms:created xsi:type="dcterms:W3CDTF">2013-04-26T11:34:16Z</dcterms:created>
  <dcterms:modified xsi:type="dcterms:W3CDTF">2013-05-04T16:08:13Z</dcterms:modified>
</cp:coreProperties>
</file>